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mp3" ContentType="audio/unknown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5" r:id="rId1"/>
  </p:sldMasterIdLst>
  <p:notesMasterIdLst>
    <p:notesMasterId r:id="rId48"/>
  </p:notesMasterIdLst>
  <p:sldIdLst>
    <p:sldId id="256" r:id="rId2"/>
    <p:sldId id="257" r:id="rId3"/>
    <p:sldId id="275" r:id="rId4"/>
    <p:sldId id="261" r:id="rId5"/>
    <p:sldId id="258" r:id="rId6"/>
    <p:sldId id="295" r:id="rId7"/>
    <p:sldId id="259" r:id="rId8"/>
    <p:sldId id="262" r:id="rId9"/>
    <p:sldId id="296" r:id="rId10"/>
    <p:sldId id="290" r:id="rId11"/>
    <p:sldId id="301" r:id="rId12"/>
    <p:sldId id="282" r:id="rId13"/>
    <p:sldId id="281" r:id="rId14"/>
    <p:sldId id="299" r:id="rId15"/>
    <p:sldId id="289" r:id="rId16"/>
    <p:sldId id="288" r:id="rId17"/>
    <p:sldId id="260" r:id="rId18"/>
    <p:sldId id="263" r:id="rId19"/>
    <p:sldId id="300" r:id="rId20"/>
    <p:sldId id="280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302" r:id="rId29"/>
    <p:sldId id="279" r:id="rId30"/>
    <p:sldId id="308" r:id="rId31"/>
    <p:sldId id="283" r:id="rId32"/>
    <p:sldId id="307" r:id="rId33"/>
    <p:sldId id="287" r:id="rId34"/>
    <p:sldId id="292" r:id="rId35"/>
    <p:sldId id="303" r:id="rId36"/>
    <p:sldId id="304" r:id="rId37"/>
    <p:sldId id="272" r:id="rId38"/>
    <p:sldId id="305" r:id="rId39"/>
    <p:sldId id="306" r:id="rId40"/>
    <p:sldId id="274" r:id="rId41"/>
    <p:sldId id="293" r:id="rId42"/>
    <p:sldId id="297" r:id="rId43"/>
    <p:sldId id="277" r:id="rId44"/>
    <p:sldId id="294" r:id="rId45"/>
    <p:sldId id="276" r:id="rId46"/>
    <p:sldId id="291" r:id="rId4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23F8"/>
    <a:srgbClr val="F826CA"/>
    <a:srgbClr val="F8281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85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3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3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3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404BF3E-AFD6-EF41-ACFB-3073C142A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3796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ＭＳ Ｐゴシック" pitchFamily="-11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66BFD32-1881-0540-8E44-72C579C61A0C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84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E5DC316D-E5DA-7647-A47F-5686EFDCC72F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13C5F819-EA29-FB4F-ADA7-634FE2C8F0E1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E5DEB73D-E19C-B048-95FA-8DB26657C610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1BB9C6B-2B52-8F4B-A526-75BED1F23133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DDF91727-87A2-6740-9C5D-BBFDDA8C9556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FF49E755-DFAB-C742-82EF-E552111E26B0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514D4302-065C-2F41-819C-A7AB123B1581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0B382692-A418-4941-B5FE-F37B17319E73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FAA61AF-95D7-DF45-811D-3255C9D21E68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E94F399-7430-1441-84C4-19A1ABC6FA03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93F8F84-1CE0-EE4A-85E5-BE8ED32B8F62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E52351DC-4101-FA4F-830B-EF8DC269A013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3256703-AD19-2747-BBC8-1A7C8F4D8E3F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3565F1F9-C1B1-3347-857F-3BF3FA785884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D62E7A3-9A45-CA46-A926-F547BFD241FF}" type="slidenum">
              <a:rPr lang="en-US" sz="1200"/>
              <a:pPr/>
              <a:t>29</a:t>
            </a:fld>
            <a:endParaRPr lang="en-US" sz="1200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28D31A97-48F0-8B47-A366-B2BEBFDC7F86}" type="slidenum">
              <a:rPr lang="en-US" sz="1200"/>
              <a:pPr/>
              <a:t>31</a:t>
            </a:fld>
            <a:endParaRPr lang="en-US" sz="1200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DB29473F-1825-DA47-9A70-1D8872C7F3BC}" type="slidenum">
              <a:rPr lang="en-US" sz="1200"/>
              <a:pPr/>
              <a:t>33</a:t>
            </a:fld>
            <a:endParaRPr lang="en-US" sz="120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949F067-E134-1F49-8413-72A21220B1BC}" type="slidenum">
              <a:rPr lang="en-US" sz="1200"/>
              <a:pPr/>
              <a:t>34</a:t>
            </a:fld>
            <a:endParaRPr lang="en-US" sz="1200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8685259-0681-8946-8D99-CBA610E8A2FA}" type="slidenum">
              <a:rPr lang="en-US" sz="1200"/>
              <a:pPr/>
              <a:t>37</a:t>
            </a:fld>
            <a:endParaRPr lang="en-US" sz="1200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555193CB-EF49-D148-8F90-26DE1D190DCA}" type="slidenum">
              <a:rPr lang="en-US" sz="1200"/>
              <a:pPr/>
              <a:t>40</a:t>
            </a:fld>
            <a:endParaRPr lang="en-US" sz="1200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D71DDBA4-9F82-AE4F-9D9A-249607BC4EC0}" type="slidenum">
              <a:rPr lang="en-US" sz="1200"/>
              <a:pPr/>
              <a:t>41</a:t>
            </a:fld>
            <a:endParaRPr lang="en-US" sz="1200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E3D3102-C805-154E-A4E8-036126063BA3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2253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3C284295-99AF-6042-AC16-2D42B0923635}" type="slidenum">
              <a:rPr lang="en-US" sz="1200"/>
              <a:pPr/>
              <a:t>43</a:t>
            </a:fld>
            <a:endParaRPr lang="en-US" sz="1200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6BC9A74D-4527-E443-B177-4092F871EA11}" type="slidenum">
              <a:rPr lang="en-US" sz="1200"/>
              <a:pPr/>
              <a:t>44</a:t>
            </a:fld>
            <a:endParaRPr lang="en-US" sz="1200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792F99C-9716-3744-9F07-A586819D424B}" type="slidenum">
              <a:rPr lang="en-US" sz="1200"/>
              <a:pPr/>
              <a:t>45</a:t>
            </a:fld>
            <a:endParaRPr lang="en-US" sz="1200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7FDAB2E8-2434-994B-8824-772B570894C0}" type="slidenum">
              <a:rPr lang="en-US" sz="1200"/>
              <a:pPr/>
              <a:t>46</a:t>
            </a:fld>
            <a:endParaRPr lang="en-US" sz="1200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F146EDFA-26CE-2449-B800-F2FCBCF4134E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E566E2B-9E6E-D748-80E0-CFDBEF3DC037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21F334FE-8913-0748-803F-6A4A10B41508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B0304FDF-BA5F-6946-96F6-8764DBA4A28E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DA7B5EDE-CCD6-F54A-B179-521796CA2CD4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E4D88E6-98F0-634E-874D-9F21538E389E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378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365625" y="1951038"/>
            <a:ext cx="4770438" cy="5062537"/>
            <a:chOff x="2750" y="1229"/>
            <a:chExt cx="3005" cy="3189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auto">
            <a:xfrm rot="13500000" flipH="1">
              <a:off x="4453" y="3780"/>
              <a:ext cx="568" cy="568"/>
            </a:xfrm>
            <a:prstGeom prst="rtTriangle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 rot="-5400000">
              <a:off x="4711" y="3319"/>
              <a:ext cx="858" cy="852"/>
            </a:xfrm>
            <a:prstGeom prst="rtTriangle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4947" y="2612"/>
              <a:ext cx="808" cy="808"/>
            </a:xfrm>
            <a:prstGeom prst="diamond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rot="-8100000">
              <a:off x="2750" y="3164"/>
              <a:ext cx="1254" cy="1254"/>
            </a:xfrm>
            <a:prstGeom prst="rtTriangle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 rot="8100000" flipH="1">
              <a:off x="3721" y="2495"/>
              <a:ext cx="568" cy="568"/>
            </a:xfrm>
            <a:prstGeom prst="rtTriangle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" name="Group 8"/>
            <p:cNvGrpSpPr>
              <a:grpSpLocks/>
            </p:cNvGrpSpPr>
            <p:nvPr/>
          </p:nvGrpSpPr>
          <p:grpSpPr bwMode="auto">
            <a:xfrm>
              <a:off x="4384" y="2184"/>
              <a:ext cx="402" cy="1198"/>
              <a:chOff x="4384" y="2184"/>
              <a:chExt cx="402" cy="1198"/>
            </a:xfrm>
          </p:grpSpPr>
          <p:sp>
            <p:nvSpPr>
              <p:cNvPr id="12" name="Line 9"/>
              <p:cNvSpPr>
                <a:spLocks noChangeShapeType="1"/>
              </p:cNvSpPr>
              <p:nvPr/>
            </p:nvSpPr>
            <p:spPr bwMode="auto">
              <a:xfrm>
                <a:off x="4784" y="2194"/>
                <a:ext cx="0" cy="784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Line 10"/>
              <p:cNvSpPr>
                <a:spLocks noChangeShapeType="1"/>
              </p:cNvSpPr>
              <p:nvPr/>
            </p:nvSpPr>
            <p:spPr bwMode="auto">
              <a:xfrm>
                <a:off x="4388" y="2582"/>
                <a:ext cx="0" cy="80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Line 11"/>
              <p:cNvSpPr>
                <a:spLocks noChangeShapeType="1"/>
              </p:cNvSpPr>
              <p:nvPr/>
            </p:nvSpPr>
            <p:spPr bwMode="auto">
              <a:xfrm flipV="1">
                <a:off x="4388" y="2980"/>
                <a:ext cx="398" cy="398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Line 12"/>
              <p:cNvSpPr>
                <a:spLocks noChangeShapeType="1"/>
              </p:cNvSpPr>
              <p:nvPr/>
            </p:nvSpPr>
            <p:spPr bwMode="auto">
              <a:xfrm flipV="1">
                <a:off x="4384" y="2184"/>
                <a:ext cx="402" cy="402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" name="AutoShape 13"/>
            <p:cNvSpPr>
              <a:spLocks noChangeArrowheads="1"/>
            </p:cNvSpPr>
            <p:nvPr/>
          </p:nvSpPr>
          <p:spPr bwMode="auto">
            <a:xfrm rot="-2700000">
              <a:off x="4388" y="1229"/>
              <a:ext cx="1254" cy="1254"/>
            </a:xfrm>
            <a:prstGeom prst="rtTriangle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31"/>
          <p:cNvGrpSpPr>
            <a:grpSpLocks/>
          </p:cNvGrpSpPr>
          <p:nvPr/>
        </p:nvGrpSpPr>
        <p:grpSpPr bwMode="auto">
          <a:xfrm>
            <a:off x="3344863" y="2457450"/>
            <a:ext cx="5449887" cy="4497388"/>
            <a:chOff x="2107" y="1548"/>
            <a:chExt cx="3433" cy="2833"/>
          </a:xfrm>
        </p:grpSpPr>
        <p:sp>
          <p:nvSpPr>
            <p:cNvPr id="17" name="AutoShape 16"/>
            <p:cNvSpPr>
              <a:spLocks noChangeArrowheads="1"/>
            </p:cNvSpPr>
            <p:nvPr/>
          </p:nvSpPr>
          <p:spPr bwMode="auto">
            <a:xfrm>
              <a:off x="4732" y="2114"/>
              <a:ext cx="808" cy="808"/>
            </a:xfrm>
            <a:prstGeom prst="diamond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Freeform 33"/>
            <p:cNvSpPr>
              <a:spLocks/>
            </p:cNvSpPr>
            <p:nvPr/>
          </p:nvSpPr>
          <p:spPr bwMode="auto">
            <a:xfrm>
              <a:off x="4061" y="1935"/>
              <a:ext cx="403" cy="1192"/>
            </a:xfrm>
            <a:custGeom>
              <a:avLst/>
              <a:gdLst>
                <a:gd name="T0" fmla="*/ 399 w 403"/>
                <a:gd name="T1" fmla="*/ 0 h 1192"/>
                <a:gd name="T2" fmla="*/ 0 w 403"/>
                <a:gd name="T3" fmla="*/ 399 h 1192"/>
                <a:gd name="T4" fmla="*/ 0 w 403"/>
                <a:gd name="T5" fmla="*/ 1191 h 1192"/>
                <a:gd name="T6" fmla="*/ 402 w 403"/>
                <a:gd name="T7" fmla="*/ 789 h 1192"/>
                <a:gd name="T8" fmla="*/ 399 w 403"/>
                <a:gd name="T9" fmla="*/ 0 h 1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3" h="1192">
                  <a:moveTo>
                    <a:pt x="399" y="0"/>
                  </a:moveTo>
                  <a:lnTo>
                    <a:pt x="0" y="399"/>
                  </a:lnTo>
                  <a:lnTo>
                    <a:pt x="0" y="1191"/>
                  </a:lnTo>
                  <a:lnTo>
                    <a:pt x="402" y="789"/>
                  </a:lnTo>
                  <a:lnTo>
                    <a:pt x="399" y="0"/>
                  </a:lnTo>
                </a:path>
              </a:pathLst>
            </a:custGeom>
            <a:solidFill>
              <a:schemeClr val="accent1"/>
            </a:solidFill>
            <a:ln w="12700" cap="flat" cmpd="sng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AutoShape 18"/>
            <p:cNvSpPr>
              <a:spLocks noChangeArrowheads="1"/>
            </p:cNvSpPr>
            <p:nvPr/>
          </p:nvSpPr>
          <p:spPr bwMode="auto">
            <a:xfrm rot="-2700000">
              <a:off x="2527" y="2630"/>
              <a:ext cx="1254" cy="1254"/>
            </a:xfrm>
            <a:prstGeom prst="rtTriangle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AutoShape 19"/>
            <p:cNvSpPr>
              <a:spLocks noChangeArrowheads="1"/>
            </p:cNvSpPr>
            <p:nvPr/>
          </p:nvSpPr>
          <p:spPr bwMode="auto">
            <a:xfrm rot="13500000" flipH="1">
              <a:off x="3812" y="3813"/>
              <a:ext cx="568" cy="568"/>
            </a:xfrm>
            <a:prstGeom prst="rtTriangle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AutoShape 20"/>
            <p:cNvSpPr>
              <a:spLocks noChangeArrowheads="1"/>
            </p:cNvSpPr>
            <p:nvPr/>
          </p:nvSpPr>
          <p:spPr bwMode="auto">
            <a:xfrm rot="-5400000">
              <a:off x="4423" y="2927"/>
              <a:ext cx="858" cy="852"/>
            </a:xfrm>
            <a:prstGeom prst="rtTriangle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AutoShape 21"/>
            <p:cNvSpPr>
              <a:spLocks noChangeArrowheads="1"/>
            </p:cNvSpPr>
            <p:nvPr/>
          </p:nvSpPr>
          <p:spPr bwMode="auto">
            <a:xfrm rot="10800000">
              <a:off x="2107" y="1548"/>
              <a:ext cx="1254" cy="1254"/>
            </a:xfrm>
            <a:prstGeom prst="rtTriangle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AutoShape 22"/>
            <p:cNvSpPr>
              <a:spLocks noChangeArrowheads="1"/>
            </p:cNvSpPr>
            <p:nvPr/>
          </p:nvSpPr>
          <p:spPr bwMode="auto">
            <a:xfrm rot="8100000" flipH="1">
              <a:off x="3410" y="2702"/>
              <a:ext cx="568" cy="568"/>
            </a:xfrm>
            <a:prstGeom prst="rtTriangle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" name="Rectangle 39"/>
          <p:cNvSpPr>
            <a:spLocks noChangeArrowheads="1"/>
          </p:cNvSpPr>
          <p:nvPr/>
        </p:nvSpPr>
        <p:spPr bwMode="auto">
          <a:xfrm>
            <a:off x="6588125" y="5181600"/>
            <a:ext cx="2555875" cy="381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kumimoji="1" lang="en-US">
              <a:latin typeface="Arial" charset="0"/>
            </a:endParaRPr>
          </a:p>
        </p:txBody>
      </p:sp>
      <p:sp>
        <p:nvSpPr>
          <p:cNvPr id="11278" name="Rectangle 14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"/>
            <a:ext cx="7772400" cy="2438400"/>
          </a:xfrm>
        </p:spPr>
        <p:txBody>
          <a:bodyPr anchor="b"/>
          <a:lstStyle>
            <a:lvl1pPr>
              <a:lnSpc>
                <a:spcPct val="100000"/>
              </a:lnSpc>
              <a:defRPr sz="6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288" name="Rectangle 2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876800" y="4368800"/>
            <a:ext cx="4259263" cy="74295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lIns="91440" tIns="0" rIns="91440" bIns="0" anchor="b">
            <a:spAutoFit/>
          </a:bodyPr>
          <a:lstStyle>
            <a:lvl1pPr marL="0" indent="0">
              <a:spcBef>
                <a:spcPct val="0"/>
              </a:spcBef>
              <a:buClrTx/>
              <a:buSzTx/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944AF1A-DE84-B74B-A5BC-2B8D745E39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160936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697A5-FE61-2D4E-B423-5BA0944F05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024797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5263" y="315913"/>
            <a:ext cx="1955800" cy="5594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4688" y="315913"/>
            <a:ext cx="5718175" cy="5594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EA432-CF68-204C-BF92-BE811D9E92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091992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Title, Media Clip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500" y="315913"/>
            <a:ext cx="7086600" cy="1276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Media Placeholder 2"/>
          <p:cNvSpPr>
            <a:spLocks noGrp="1"/>
          </p:cNvSpPr>
          <p:nvPr>
            <p:ph type="media" sz="half" idx="1"/>
          </p:nvPr>
        </p:nvSpPr>
        <p:spPr>
          <a:xfrm>
            <a:off x="674688" y="1795463"/>
            <a:ext cx="3836987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64075" y="1795463"/>
            <a:ext cx="3836988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6CFD4-D645-DA43-A364-61F1F3A1A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447786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74688" y="315913"/>
            <a:ext cx="7826375" cy="5594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22F89-C634-C948-B045-8177FCD56A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686658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500" y="315913"/>
            <a:ext cx="7086600" cy="1276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74688" y="1795463"/>
            <a:ext cx="383698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64075" y="1795463"/>
            <a:ext cx="3836988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DD300-7E3B-DC44-8604-E861EA49A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938440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F4D41-792F-584A-8DF3-FCF248977B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586571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6C92E-3B14-E94B-986F-27BA914CB7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412863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4688" y="1795463"/>
            <a:ext cx="38369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4075" y="1795463"/>
            <a:ext cx="38369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3DEA6-5963-AF4F-A953-AF5C18DAD9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567740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3004B-CCFB-8942-950D-EA422C8C80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533839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4FFF2-EC6B-A544-8274-7BFB9B8765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696791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0C10C-4814-994E-A0C9-098C679247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344857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16AEC-0541-5A4A-89D2-531F3D63A3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851022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94386-AC79-5341-950C-FD6AEF2AD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711477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/>
          <p:cNvSpPr>
            <a:spLocks noChangeArrowheads="1"/>
          </p:cNvSpPr>
          <p:nvPr/>
        </p:nvSpPr>
        <p:spPr bwMode="auto">
          <a:xfrm rot="6480000" flipH="1">
            <a:off x="730250" y="1489075"/>
            <a:ext cx="901700" cy="901700"/>
          </a:xfrm>
          <a:prstGeom prst="rtTriangle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/>
          <a:p>
            <a:pPr algn="ctr" eaLnBrk="1" hangingPunct="1"/>
            <a:endParaRPr kumimoji="1" lang="en-US">
              <a:latin typeface="Arial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06500" y="315913"/>
            <a:ext cx="70866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4688" y="1795463"/>
            <a:ext cx="78263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145213"/>
            <a:ext cx="1371600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76400" y="64008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71600" y="6477000"/>
            <a:ext cx="304800" cy="381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fld id="{95CA647D-52B7-5443-BFFD-59AD205EAE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4365625" y="1951038"/>
            <a:ext cx="4770438" cy="5062537"/>
            <a:chOff x="2750" y="1229"/>
            <a:chExt cx="3005" cy="3189"/>
          </a:xfrm>
        </p:grpSpPr>
        <p:sp>
          <p:nvSpPr>
            <p:cNvPr id="1033" name="AutoShape 9"/>
            <p:cNvSpPr>
              <a:spLocks noChangeArrowheads="1"/>
            </p:cNvSpPr>
            <p:nvPr/>
          </p:nvSpPr>
          <p:spPr bwMode="auto">
            <a:xfrm rot="13500000" flipH="1">
              <a:off x="4453" y="3780"/>
              <a:ext cx="568" cy="568"/>
            </a:xfrm>
            <a:prstGeom prst="rtTriangle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" name="AutoShape 10"/>
            <p:cNvSpPr>
              <a:spLocks noChangeArrowheads="1"/>
            </p:cNvSpPr>
            <p:nvPr/>
          </p:nvSpPr>
          <p:spPr bwMode="auto">
            <a:xfrm rot="-5400000">
              <a:off x="4711" y="3319"/>
              <a:ext cx="858" cy="852"/>
            </a:xfrm>
            <a:prstGeom prst="rtTriangle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" name="AutoShape 11"/>
            <p:cNvSpPr>
              <a:spLocks noChangeArrowheads="1"/>
            </p:cNvSpPr>
            <p:nvPr/>
          </p:nvSpPr>
          <p:spPr bwMode="auto">
            <a:xfrm>
              <a:off x="4947" y="2612"/>
              <a:ext cx="808" cy="808"/>
            </a:xfrm>
            <a:prstGeom prst="diamond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6" name="AutoShape 12"/>
            <p:cNvSpPr>
              <a:spLocks noChangeArrowheads="1"/>
            </p:cNvSpPr>
            <p:nvPr/>
          </p:nvSpPr>
          <p:spPr bwMode="auto">
            <a:xfrm rot="-8100000">
              <a:off x="2750" y="3164"/>
              <a:ext cx="1254" cy="1254"/>
            </a:xfrm>
            <a:prstGeom prst="rtTriangle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" name="AutoShape 13"/>
            <p:cNvSpPr>
              <a:spLocks noChangeArrowheads="1"/>
            </p:cNvSpPr>
            <p:nvPr/>
          </p:nvSpPr>
          <p:spPr bwMode="auto">
            <a:xfrm rot="8100000" flipH="1">
              <a:off x="3721" y="2495"/>
              <a:ext cx="568" cy="568"/>
            </a:xfrm>
            <a:prstGeom prst="rtTriangle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38" name="Group 14"/>
            <p:cNvGrpSpPr>
              <a:grpSpLocks/>
            </p:cNvGrpSpPr>
            <p:nvPr/>
          </p:nvGrpSpPr>
          <p:grpSpPr bwMode="auto">
            <a:xfrm>
              <a:off x="4384" y="2184"/>
              <a:ext cx="402" cy="1198"/>
              <a:chOff x="4384" y="2184"/>
              <a:chExt cx="402" cy="1198"/>
            </a:xfrm>
          </p:grpSpPr>
          <p:sp>
            <p:nvSpPr>
              <p:cNvPr id="1040" name="Line 15"/>
              <p:cNvSpPr>
                <a:spLocks noChangeShapeType="1"/>
              </p:cNvSpPr>
              <p:nvPr/>
            </p:nvSpPr>
            <p:spPr bwMode="auto">
              <a:xfrm>
                <a:off x="4784" y="2194"/>
                <a:ext cx="0" cy="784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" name="Line 16"/>
              <p:cNvSpPr>
                <a:spLocks noChangeShapeType="1"/>
              </p:cNvSpPr>
              <p:nvPr/>
            </p:nvSpPr>
            <p:spPr bwMode="auto">
              <a:xfrm>
                <a:off x="4388" y="2582"/>
                <a:ext cx="0" cy="80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2" name="Line 17"/>
              <p:cNvSpPr>
                <a:spLocks noChangeShapeType="1"/>
              </p:cNvSpPr>
              <p:nvPr/>
            </p:nvSpPr>
            <p:spPr bwMode="auto">
              <a:xfrm flipV="1">
                <a:off x="4388" y="2980"/>
                <a:ext cx="398" cy="398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3" name="Line 18"/>
              <p:cNvSpPr>
                <a:spLocks noChangeShapeType="1"/>
              </p:cNvSpPr>
              <p:nvPr/>
            </p:nvSpPr>
            <p:spPr bwMode="auto">
              <a:xfrm flipV="1">
                <a:off x="4384" y="2184"/>
                <a:ext cx="402" cy="402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39" name="AutoShape 19"/>
            <p:cNvSpPr>
              <a:spLocks noChangeArrowheads="1"/>
            </p:cNvSpPr>
            <p:nvPr/>
          </p:nvSpPr>
          <p:spPr bwMode="auto">
            <a:xfrm rot="-2700000">
              <a:off x="4388" y="1229"/>
              <a:ext cx="1254" cy="1254"/>
            </a:xfrm>
            <a:prstGeom prst="rtTriangle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9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</p:sldLayoutIdLst>
  <p:transition xmlns:p14="http://schemas.microsoft.com/office/powerpoint/2010/main"/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bg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bg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bg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bg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bg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bg2"/>
          </a:solidFill>
          <a:latin typeface="Arial" pitchFamily="-111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bg2"/>
          </a:solidFill>
          <a:latin typeface="Arial" pitchFamily="-111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bg2"/>
          </a:solidFill>
          <a:latin typeface="Arial" pitchFamily="-111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bg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u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n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charset="0"/>
        <a:buChar char="u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u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-111" charset="2"/>
        <a:buChar char="u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-111" charset="2"/>
        <a:buChar char="u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-111" charset="2"/>
        <a:buChar char="u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-111" charset="2"/>
        <a:buChar char="u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1.png"/><Relationship Id="rId1" Type="http://schemas.microsoft.com/office/2007/relationships/media" Target="file://localhost/Users/staff/Music/iTunes/iTunes%20Media/Music/Oasis/(What's%20the%20Story)%20Morning%20Glory/12%20Champagne%20Supernova.m4a" TargetMode="External"/><Relationship Id="rId2" Type="http://schemas.openxmlformats.org/officeDocument/2006/relationships/audio" Target="file://localhost/Users/staff/Music/iTunes/iTunes%20Media/Music/Oasis/(What's%20the%20Story)%20Morning%20Glory/12%20Champagne%20Supernova.m4a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7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Relationship Id="rId5" Type="http://schemas.openxmlformats.org/officeDocument/2006/relationships/image" Target="../media/image16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notesSlide" Target="../notesSlides/notesSlide23.xml"/><Relationship Id="rId5" Type="http://schemas.openxmlformats.org/officeDocument/2006/relationships/image" Target="../media/image19.png"/><Relationship Id="rId1" Type="http://schemas.microsoft.com/office/2007/relationships/media" Target="\Users\teacher\Desktop\ASTRONOMY\Astronomy%20Pics:Clips\Telescopes%20&amp;%20Observatories\SATELLITES%20:%20SPACE%20TELESCOPES\108544main_swift-turn-burst_NAS" TargetMode="External"/><Relationship Id="rId2" Type="http://schemas.openxmlformats.org/officeDocument/2006/relationships/video" Target="\Users\teacher\Desktop\ASTRONOMY\Astronomy%20Pics:Clips\Telescopes%20&amp;%20Observatories\SATELLITES%20:%20SPACE%20TELESCOPES\108544main_swift-turn-burst_NA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2.png"/><Relationship Id="rId1" Type="http://schemas.microsoft.com/office/2007/relationships/media" Target="file://localhost/Users/staff/Desktop/ASTRONOMY/Astronomy%20Pics:Clips/Astronomy%20Today%20Quicktime%20Movies/Stars/Supernovae:Black%20Holes/Recurrent%20Nova.MOV" TargetMode="External"/><Relationship Id="rId2" Type="http://schemas.openxmlformats.org/officeDocument/2006/relationships/video" Target="file://localhost/Users/staff/Desktop/ASTRONOMY/Astronomy%20Pics:Clips/Astronomy%20Today%20Quicktime%20Movies/Stars/Supernovae:Black%20Holes/Recurrent%20Nova.MOV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www.nasa.gov/multimedia/videogallery/index.html?media_id=78319231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4.xml"/><Relationship Id="rId5" Type="http://schemas.openxmlformats.org/officeDocument/2006/relationships/image" Target="../media/image16.png"/><Relationship Id="rId1" Type="http://schemas.microsoft.com/office/2007/relationships/media" Target="file://localhost/Users/staff/Music/iTunes/iTunes%20Media/Music/Compilations/Space%20Songs/01%20Black%20Hole%20Sun%201.mp3" TargetMode="External"/><Relationship Id="rId2" Type="http://schemas.openxmlformats.org/officeDocument/2006/relationships/audio" Target="file://localhost/Users/staff/Music/iTunes/iTunes%20Media/Music/Compilations/Space%20Songs/01%20Black%20Hole%20Sun%201.mp3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1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7.xml"/><Relationship Id="rId5" Type="http://schemas.openxmlformats.org/officeDocument/2006/relationships/image" Target="../media/image26.png"/><Relationship Id="rId1" Type="http://schemas.microsoft.com/office/2007/relationships/media" Target="\blackhole.mov" TargetMode="External"/><Relationship Id="rId2" Type="http://schemas.openxmlformats.org/officeDocument/2006/relationships/video" Target="\blackhole.mov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8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9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0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9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notesSlide" Target="../notesSlides/notesSlide31.xml"/><Relationship Id="rId5" Type="http://schemas.openxmlformats.org/officeDocument/2006/relationships/image" Target="../media/image31.png"/><Relationship Id="rId1" Type="http://schemas.microsoft.com/office/2007/relationships/media" Target="\Black%20hole%20accretion%20disk%20in%20action.mov" TargetMode="External"/><Relationship Id="rId2" Type="http://schemas.openxmlformats.org/officeDocument/2006/relationships/video" Target="\Black%20hole%20accretion%20disk%20in%20action.mov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notesSlide" Target="../notesSlides/notesSlide32.xml"/><Relationship Id="rId5" Type="http://schemas.openxmlformats.org/officeDocument/2006/relationships/image" Target="../media/image26.png"/><Relationship Id="rId1" Type="http://schemas.microsoft.com/office/2007/relationships/media" Target="\Users\teacher\Desktop\Astronomy%20Pics:Clips\STARS\White%20Dwarfs,%20Neutron%20Stars,%20&amp;%20Black%20Holes\blackhole.mov" TargetMode="External"/><Relationship Id="rId2" Type="http://schemas.openxmlformats.org/officeDocument/2006/relationships/video" Target="\Users\teacher\Desktop\Astronomy%20Pics:Clips\STARS\White%20Dwarfs,%20Neutron%20Stars,%20&amp;%20Black%20Holes\blackhole.mov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3.png"/><Relationship Id="rId1" Type="http://schemas.openxmlformats.org/officeDocument/2006/relationships/themeOverride" Target="../theme/themeOverride2.x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5.jpeg"/><Relationship Id="rId1" Type="http://schemas.openxmlformats.org/officeDocument/2006/relationships/themeOverride" Target="../theme/themeOverride4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0"/>
            <a:ext cx="7391400" cy="29718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Ch. 21-22 Exploding Stars &amp; </a:t>
            </a:r>
            <a:r>
              <a:rPr lang="en-US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rPr>
              <a:t>Black Holes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76800" y="4733925"/>
            <a:ext cx="4259263" cy="377825"/>
          </a:xfrm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pic>
        <p:nvPicPr>
          <p:cNvPr id="17412" name="12 Champagne Supernova.m4a" descr="/Users/staff/Music/iTunes/iTunes Media/Music/Oasis/(What's the Story) Morning Glory/12 Champagne Supernova.m4a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159500"/>
            <a:ext cx="15240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6705" fill="hold"/>
                                        <p:tgtEl>
                                          <p:spTgt spid="174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4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4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74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2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029" descr="Supernova 2005ap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Content Placeholder 2" descr="NGC918  SN2009.jpg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693" b="-5693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5" descr="ig323_SN_1987A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143000" y="-609600"/>
            <a:ext cx="10591800" cy="8213725"/>
          </a:xfrm>
        </p:spPr>
      </p:pic>
      <p:sp>
        <p:nvSpPr>
          <p:cNvPr id="36866" name="Text Box 6"/>
          <p:cNvSpPr txBox="1">
            <a:spLocks noChangeArrowheads="1"/>
          </p:cNvSpPr>
          <p:nvPr/>
        </p:nvSpPr>
        <p:spPr bwMode="auto">
          <a:xfrm>
            <a:off x="6400800" y="6035675"/>
            <a:ext cx="24701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Supernova 1987A </a:t>
            </a:r>
          </a:p>
          <a:p>
            <a:r>
              <a:rPr lang="en-US"/>
              <a:t>       - 20 yrs. later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5" descr="Eta Carinae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762000"/>
            <a:ext cx="8915400" cy="5851525"/>
          </a:xfrm>
        </p:spPr>
      </p:pic>
      <p:sp>
        <p:nvSpPr>
          <p:cNvPr id="38914" name="Text Box 6"/>
          <p:cNvSpPr txBox="1">
            <a:spLocks noChangeArrowheads="1"/>
          </p:cNvSpPr>
          <p:nvPr/>
        </p:nvSpPr>
        <p:spPr bwMode="auto">
          <a:xfrm>
            <a:off x="288925" y="198438"/>
            <a:ext cx="20907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3200">
                <a:solidFill>
                  <a:schemeClr val="hlink"/>
                </a:solidFill>
              </a:rPr>
              <a:t>Eta Carinae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Content Placeholder 2" descr="Eta Carina.jpg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1" r="-871"/>
          <a:stretch>
            <a:fillRect/>
          </a:stretch>
        </p:blipFill>
        <p:spPr>
          <a:xfrm>
            <a:off x="-228600" y="0"/>
            <a:ext cx="9594850" cy="6858000"/>
          </a:xfr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027" descr="sn2006gy_3panelc720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73100"/>
            <a:ext cx="9144000" cy="6184900"/>
          </a:xfrm>
        </p:spPr>
      </p:pic>
      <p:sp>
        <p:nvSpPr>
          <p:cNvPr id="41986" name="Text Box 1028"/>
          <p:cNvSpPr txBox="1">
            <a:spLocks noChangeArrowheads="1"/>
          </p:cNvSpPr>
          <p:nvPr/>
        </p:nvSpPr>
        <p:spPr bwMode="auto">
          <a:xfrm>
            <a:off x="60325" y="-15875"/>
            <a:ext cx="6831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CF23F8"/>
                </a:solidFill>
              </a:rPr>
              <a:t>SN2006GY</a:t>
            </a:r>
            <a:r>
              <a:rPr lang="en-US"/>
              <a:t> (most powerful ever recorded at the time)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027" descr="redsquare_tuthill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4034" name="Text Box 1028"/>
          <p:cNvSpPr txBox="1">
            <a:spLocks noChangeArrowheads="1"/>
          </p:cNvSpPr>
          <p:nvPr/>
        </p:nvSpPr>
        <p:spPr bwMode="auto">
          <a:xfrm>
            <a:off x="6461125" y="6080125"/>
            <a:ext cx="2630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ja-JP" altLang="en-US"/>
              <a:t>“</a:t>
            </a:r>
            <a:r>
              <a:rPr lang="en-US" altLang="ja-JP"/>
              <a:t>Red Square</a:t>
            </a:r>
            <a:r>
              <a:rPr lang="ja-JP" altLang="en-US"/>
              <a:t>”</a:t>
            </a:r>
            <a:r>
              <a:rPr lang="en-US" altLang="ja-JP"/>
              <a:t>, 2007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6769100" cy="674688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V. Comparisons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57200"/>
            <a:ext cx="9144000" cy="6705600"/>
          </a:xfrm>
        </p:spPr>
        <p:txBody>
          <a:bodyPr/>
          <a:lstStyle/>
          <a:p>
            <a:pPr marL="609600" indent="-609600" eaLnBrk="1" hangingPunct="1">
              <a:buFont typeface="Times" charset="0"/>
              <a:buNone/>
            </a:pP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A. Supernova vs. nova</a:t>
            </a:r>
          </a:p>
          <a:p>
            <a:pPr marL="609600" indent="-609600" eaLnBrk="1" hangingPunct="1">
              <a:buFont typeface="Times" charset="0"/>
              <a:buNone/>
            </a:pP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 1. Light curves have same shape</a:t>
            </a:r>
          </a:p>
          <a:p>
            <a:pPr marL="609600" indent="-609600" eaLnBrk="1" hangingPunct="1">
              <a:buFont typeface="Times" charset="0"/>
              <a:buNone/>
            </a:pP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 2. Supernovae have much greater energy and are a million x brighter than a nova</a:t>
            </a:r>
          </a:p>
          <a:p>
            <a:pPr marL="609600" indent="-609600" eaLnBrk="1" hangingPunct="1">
              <a:buFont typeface="Times" charset="0"/>
              <a:buNone/>
            </a:pP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B. </a:t>
            </a:r>
            <a:r>
              <a:rPr lang="en-US">
                <a:solidFill>
                  <a:schemeClr val="folHlink"/>
                </a:solidFill>
                <a:latin typeface="Arial" charset="0"/>
                <a:ea typeface="ＭＳ Ｐゴシック" charset="0"/>
                <a:cs typeface="ＭＳ Ｐゴシック" charset="0"/>
              </a:rPr>
              <a:t>Type I</a:t>
            </a: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Supernova vs. </a:t>
            </a:r>
            <a:r>
              <a:rPr lang="en-US">
                <a:solidFill>
                  <a:schemeClr val="folHlink"/>
                </a:solidFill>
                <a:latin typeface="Arial" charset="0"/>
                <a:ea typeface="ＭＳ Ｐゴシック" charset="0"/>
                <a:cs typeface="ＭＳ Ｐゴシック" charset="0"/>
              </a:rPr>
              <a:t>Type II</a:t>
            </a: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609600" indent="-609600" eaLnBrk="1" hangingPunct="1">
              <a:buFont typeface="Times" charset="0"/>
              <a:buNone/>
            </a:pP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 1. Different mechanisms, roughly equal energy</a:t>
            </a:r>
          </a:p>
          <a:p>
            <a:pPr marL="609600" indent="-609600" eaLnBrk="1" hangingPunct="1">
              <a:buFont typeface="Times" charset="0"/>
              <a:buNone/>
            </a:pP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 2. Type II are more common, but not by much</a:t>
            </a:r>
          </a:p>
          <a:p>
            <a:pPr marL="609600" indent="-609600" eaLnBrk="1" hangingPunct="1">
              <a:buFont typeface="Times" charset="0"/>
              <a:buNone/>
            </a:pP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   a. Almost all high-mass stars -Type II</a:t>
            </a:r>
          </a:p>
          <a:p>
            <a:pPr marL="609600" indent="-609600" eaLnBrk="1" hangingPunct="1">
              <a:buFont typeface="Times" charset="0"/>
              <a:buNone/>
            </a:pP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   b. Few low-mass stars go Type I</a:t>
            </a:r>
          </a:p>
          <a:p>
            <a:pPr marL="609600" indent="-609600" eaLnBrk="1" hangingPunct="1">
              <a:buFont typeface="Times" charset="0"/>
              <a:buNone/>
            </a:pP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   c. Many more low-mass stars, though  </a:t>
            </a:r>
          </a:p>
          <a:p>
            <a:pPr marL="609600" indent="-609600" eaLnBrk="1" hangingPunct="1">
              <a:buFont typeface="Times" charset="0"/>
              <a:buNone/>
            </a:pP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 3. Type I more consistent (standard candles)</a:t>
            </a:r>
          </a:p>
          <a:p>
            <a:pPr marL="609600" indent="-609600" eaLnBrk="1" hangingPunct="1">
              <a:buFont typeface="Times" charset="0"/>
              <a:buNone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8153400" cy="9906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VI. Supernova Remnants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448800" cy="56388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Times" charset="0"/>
              <a:buNone/>
            </a:pPr>
            <a:r>
              <a:rPr lang="en-US" sz="4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A. Nebulae leftover from explosion</a:t>
            </a:r>
          </a:p>
          <a:p>
            <a:pPr marL="609600" indent="-609600" eaLnBrk="1" hangingPunct="1">
              <a:lnSpc>
                <a:spcPct val="90000"/>
              </a:lnSpc>
              <a:buFont typeface="Times" charset="0"/>
              <a:buNone/>
            </a:pPr>
            <a:r>
              <a:rPr lang="en-US" sz="4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   Ex/ </a:t>
            </a:r>
            <a:r>
              <a:rPr lang="en-US"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Crab Nebula</a:t>
            </a:r>
            <a:r>
              <a:rPr lang="en-US" sz="4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(M1)</a:t>
            </a:r>
          </a:p>
          <a:p>
            <a:pPr marL="609600" indent="-609600" eaLnBrk="1" hangingPunct="1">
              <a:lnSpc>
                <a:spcPct val="90000"/>
              </a:lnSpc>
              <a:buFont typeface="Times" charset="0"/>
              <a:buNone/>
            </a:pPr>
            <a:r>
              <a:rPr lang="en-US" sz="4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   1. Daytime explosion 1054 A.D.</a:t>
            </a:r>
          </a:p>
          <a:p>
            <a:pPr marL="609600" indent="-609600" eaLnBrk="1" hangingPunct="1">
              <a:lnSpc>
                <a:spcPct val="90000"/>
              </a:lnSpc>
              <a:buFont typeface="Times" charset="0"/>
              <a:buNone/>
            </a:pPr>
            <a:r>
              <a:rPr lang="en-US" sz="4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   2. Doppler- rapid expansion today </a:t>
            </a:r>
          </a:p>
          <a:p>
            <a:pPr marL="609600" indent="-609600" eaLnBrk="1" hangingPunct="1">
              <a:lnSpc>
                <a:spcPct val="90000"/>
              </a:lnSpc>
              <a:buFont typeface="Times" charset="0"/>
              <a:buNone/>
            </a:pPr>
            <a:r>
              <a:rPr lang="en-US" sz="4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B. No supernova in Milky Way since Kepler</a:t>
            </a:r>
            <a:r>
              <a:rPr lang="ja-JP" altLang="en-US" sz="4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4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s in 1604.  We</a:t>
            </a:r>
            <a:r>
              <a:rPr lang="ja-JP" altLang="en-US" sz="4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4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re overdue!</a:t>
            </a:r>
          </a:p>
          <a:p>
            <a:pPr marL="609600" indent="-609600" eaLnBrk="1" hangingPunct="1">
              <a:lnSpc>
                <a:spcPct val="90000"/>
              </a:lnSpc>
              <a:buFont typeface="Times" charset="0"/>
              <a:buNone/>
            </a:pPr>
            <a:r>
              <a:rPr lang="en-US" sz="4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C. </a:t>
            </a:r>
            <a:r>
              <a:rPr lang="en-US"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Supernova 1987A</a:t>
            </a:r>
            <a:r>
              <a:rPr lang="en-US" sz="4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:  Most studied</a:t>
            </a:r>
          </a:p>
          <a:p>
            <a:pPr marL="609600" indent="-609600" eaLnBrk="1" hangingPunct="1">
              <a:lnSpc>
                <a:spcPct val="90000"/>
              </a:lnSpc>
              <a:buFont typeface="Times" charset="0"/>
              <a:buNone/>
            </a:pPr>
            <a:r>
              <a:rPr lang="en-US" sz="4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D. Over </a:t>
            </a:r>
            <a:r>
              <a:rPr lang="en-US" sz="440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200</a:t>
            </a:r>
            <a:r>
              <a:rPr lang="en-US" sz="4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SNR</a:t>
            </a:r>
            <a:r>
              <a:rPr lang="ja-JP" altLang="en-US" sz="4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4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s in our Galaxy</a:t>
            </a:r>
            <a:endParaRPr lang="en-US" sz="4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Content Placeholder 3" descr="crabmosaic_hs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59" r="-9259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0178" name="TextBox 4"/>
          <p:cNvSpPr txBox="1">
            <a:spLocks noChangeArrowheads="1"/>
          </p:cNvSpPr>
          <p:nvPr/>
        </p:nvSpPr>
        <p:spPr bwMode="auto">
          <a:xfrm>
            <a:off x="228600" y="381000"/>
            <a:ext cx="2312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BB93F"/>
                </a:solidFill>
              </a:rPr>
              <a:t>The Crab Nebula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I. NOVA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5486400"/>
          </a:xfrm>
        </p:spPr>
        <p:txBody>
          <a:bodyPr/>
          <a:lstStyle/>
          <a:p>
            <a:pPr marL="609600" indent="-609600" eaLnBrk="1" hangingPunct="1">
              <a:buFont typeface="Times" charset="0"/>
              <a:buAutoNum type="alphaUcPeriod"/>
            </a:pPr>
            <a:r>
              <a:rPr lang="en-US" sz="4400">
                <a:latin typeface="Arial" charset="0"/>
                <a:ea typeface="ＭＳ Ｐゴシック" charset="0"/>
                <a:cs typeface="ＭＳ Ｐゴシック" charset="0"/>
              </a:rPr>
              <a:t>Mass-transfer binary incl. w.dwarf</a:t>
            </a:r>
          </a:p>
          <a:p>
            <a:pPr marL="609600" indent="-609600" eaLnBrk="1" hangingPunct="1">
              <a:buFont typeface="Times" charset="0"/>
              <a:buAutoNum type="alphaUcPeriod"/>
            </a:pPr>
            <a:r>
              <a:rPr lang="en-US" sz="4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rPr>
              <a:t>Accretion disk</a:t>
            </a:r>
            <a:r>
              <a:rPr lang="en-US" sz="4400">
                <a:latin typeface="Arial" charset="0"/>
                <a:ea typeface="ＭＳ Ｐゴシック" charset="0"/>
                <a:cs typeface="ＭＳ Ｐゴシック" charset="0"/>
              </a:rPr>
              <a:t> forms (X-rays, UV)</a:t>
            </a:r>
          </a:p>
          <a:p>
            <a:pPr marL="609600" indent="-609600" eaLnBrk="1" hangingPunct="1">
              <a:buFont typeface="Times" charset="0"/>
              <a:buAutoNum type="alphaUcPeriod"/>
            </a:pPr>
            <a:r>
              <a:rPr lang="en-US" sz="4400">
                <a:latin typeface="Arial" charset="0"/>
                <a:ea typeface="ＭＳ Ｐゴシック" charset="0"/>
                <a:cs typeface="ＭＳ Ｐゴシック" charset="0"/>
              </a:rPr>
              <a:t>Surface fusion</a:t>
            </a:r>
          </a:p>
          <a:p>
            <a:pPr marL="609600" indent="-609600" eaLnBrk="1" hangingPunct="1">
              <a:buFont typeface="Times" charset="0"/>
              <a:buAutoNum type="alphaUcPeriod"/>
            </a:pPr>
            <a:r>
              <a:rPr lang="en-US" sz="4400">
                <a:latin typeface="Arial" charset="0"/>
                <a:ea typeface="ＭＳ Ｐゴシック" charset="0"/>
                <a:cs typeface="ＭＳ Ｐゴシック" charset="0"/>
              </a:rPr>
              <a:t>Becomes a million x brighter</a:t>
            </a:r>
          </a:p>
          <a:p>
            <a:pPr marL="609600" indent="-609600" eaLnBrk="1" hangingPunct="1">
              <a:buFont typeface="Times" charset="0"/>
              <a:buAutoNum type="alphaUcPeriod"/>
            </a:pPr>
            <a:r>
              <a:rPr lang="en-US" sz="4400">
                <a:latin typeface="Arial" charset="0"/>
                <a:ea typeface="ＭＳ Ｐゴシック" charset="0"/>
                <a:cs typeface="ＭＳ Ｐゴシック" charset="0"/>
              </a:rPr>
              <a:t>2 or 3 seen per yr. </a:t>
            </a:r>
          </a:p>
          <a:p>
            <a:pPr marL="609600" indent="-609600" eaLnBrk="1" hangingPunct="1">
              <a:buFont typeface="Times" charset="0"/>
              <a:buAutoNum type="alphaUcPeriod"/>
            </a:pPr>
            <a:r>
              <a:rPr lang="en-US" sz="4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rPr>
              <a:t>Recurring nova</a:t>
            </a:r>
            <a:endParaRPr lang="en-US" sz="4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086600" cy="1276350"/>
          </a:xfrm>
        </p:spPr>
        <p:txBody>
          <a:bodyPr/>
          <a:lstStyle/>
          <a:p>
            <a:pPr algn="l"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Veil Nebula</a:t>
            </a:r>
          </a:p>
        </p:txBody>
      </p:sp>
      <p:pic>
        <p:nvPicPr>
          <p:cNvPr id="51202" name="Picture 4" descr="vela_skyfactory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9588"/>
          </a:xfr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VII. Formation of the Heaviest Elements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8839200" cy="50292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Times" charset="0"/>
              <a:buAutoNum type="alphaUcPeriod"/>
            </a:pPr>
            <a:r>
              <a:rPr lang="en-US" sz="4000">
                <a:latin typeface="Arial" charset="0"/>
                <a:ea typeface="ＭＳ Ｐゴシック" charset="0"/>
                <a:cs typeface="ＭＳ Ｐゴシック" charset="0"/>
              </a:rPr>
              <a:t>81 stable + 10 radioactive on E</a:t>
            </a:r>
          </a:p>
          <a:p>
            <a:pPr marL="609600" indent="-609600" eaLnBrk="1" hangingPunct="1">
              <a:lnSpc>
                <a:spcPct val="90000"/>
              </a:lnSpc>
              <a:buFont typeface="Times" charset="0"/>
              <a:buAutoNum type="alphaUcPeriod"/>
            </a:pPr>
            <a:r>
              <a:rPr lang="en-US" sz="4000">
                <a:latin typeface="Arial" charset="0"/>
                <a:ea typeface="ＭＳ Ｐゴシック" charset="0"/>
                <a:cs typeface="ＭＳ Ｐゴシック" charset="0"/>
              </a:rPr>
              <a:t>Regular fusion, </a:t>
            </a:r>
            <a:r>
              <a:rPr lang="en-US" sz="400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rPr>
              <a:t>helium capture</a:t>
            </a:r>
            <a:r>
              <a:rPr lang="en-US" sz="4000">
                <a:latin typeface="Arial" charset="0"/>
                <a:ea typeface="ＭＳ Ｐゴシック" charset="0"/>
                <a:cs typeface="ＭＳ Ｐゴシック" charset="0"/>
              </a:rPr>
              <a:t> occur up to </a:t>
            </a:r>
            <a:r>
              <a:rPr lang="en-US"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iron</a:t>
            </a:r>
            <a:r>
              <a:rPr lang="en-US" sz="4000">
                <a:latin typeface="Arial" charset="0"/>
                <a:ea typeface="ＭＳ Ｐゴシック" charset="0"/>
                <a:cs typeface="ＭＳ Ｐゴシック" charset="0"/>
              </a:rPr>
              <a:t>   </a:t>
            </a:r>
          </a:p>
          <a:p>
            <a:pPr marL="609600" indent="-609600" eaLnBrk="1" hangingPunct="1">
              <a:lnSpc>
                <a:spcPct val="90000"/>
              </a:lnSpc>
              <a:buFont typeface="Times" charset="0"/>
              <a:buAutoNum type="alphaUcPeriod"/>
            </a:pPr>
            <a:r>
              <a:rPr lang="en-US" sz="400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rPr>
              <a:t>Neutron capture</a:t>
            </a:r>
            <a:r>
              <a:rPr lang="en-US" sz="4000">
                <a:latin typeface="Arial" charset="0"/>
                <a:ea typeface="ＭＳ Ｐゴシック" charset="0"/>
                <a:cs typeface="ＭＳ Ｐゴシック" charset="0"/>
              </a:rPr>
              <a:t> for Cu, Au, Ag..</a:t>
            </a:r>
          </a:p>
          <a:p>
            <a:pPr marL="609600" indent="-609600" eaLnBrk="1" hangingPunct="1">
              <a:lnSpc>
                <a:spcPct val="90000"/>
              </a:lnSpc>
              <a:buFont typeface="Times" charset="0"/>
              <a:buAutoNum type="alphaUcPeriod"/>
            </a:pPr>
            <a:r>
              <a:rPr lang="en-US" sz="4000">
                <a:latin typeface="Arial" charset="0"/>
                <a:ea typeface="ＭＳ Ｐゴシック" charset="0"/>
                <a:cs typeface="ＭＳ Ｐゴシック" charset="0"/>
              </a:rPr>
              <a:t>Heaviest elements form within first 15 minutes of supernova!</a:t>
            </a:r>
          </a:p>
          <a:p>
            <a:pPr marL="609600" indent="-609600" eaLnBrk="1" hangingPunct="1">
              <a:lnSpc>
                <a:spcPct val="90000"/>
              </a:lnSpc>
              <a:buFont typeface="Times" charset="0"/>
              <a:buAutoNum type="alphaUcPeriod"/>
            </a:pPr>
            <a:r>
              <a:rPr lang="en-US" sz="4000">
                <a:latin typeface="Arial" charset="0"/>
                <a:ea typeface="ＭＳ Ｐゴシック" charset="0"/>
                <a:cs typeface="ＭＳ Ｐゴシック" charset="0"/>
              </a:rPr>
              <a:t>Stars formed recently - more heavy elements</a:t>
            </a:r>
          </a:p>
          <a:p>
            <a:pPr marL="609600" indent="-609600" eaLnBrk="1" hangingPunct="1">
              <a:lnSpc>
                <a:spcPct val="90000"/>
              </a:lnSpc>
              <a:buFont typeface="Times" charset="0"/>
              <a:buAutoNum type="alphaUcPeriod"/>
            </a:pPr>
            <a:endParaRPr lang="en-US" sz="40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28600"/>
            <a:ext cx="8229600" cy="24384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Ch. 22 Neutron Stars</a:t>
            </a:r>
            <a:br>
              <a:rPr lang="en-US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&amp; Black Holes</a:t>
            </a:r>
          </a:p>
        </p:txBody>
      </p:sp>
      <p:pic>
        <p:nvPicPr>
          <p:cNvPr id="2" name="01 Black Hole Sun 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95552" y="60452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3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086600" cy="127635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I. Neutron Stars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pPr marL="609600" indent="-609600" eaLnBrk="1" hangingPunct="1">
              <a:buFont typeface="Times" charset="0"/>
              <a:buNone/>
            </a:pPr>
            <a:r>
              <a:rPr lang="en-US" sz="4400">
                <a:latin typeface="Arial" charset="0"/>
                <a:ea typeface="ＭＳ Ｐゴシック" charset="0"/>
                <a:cs typeface="ＭＳ Ｐゴシック" charset="0"/>
              </a:rPr>
              <a:t>A. Dense core of neutrons left after </a:t>
            </a:r>
          </a:p>
          <a:p>
            <a:pPr marL="609600" indent="-609600" eaLnBrk="1" hangingPunct="1">
              <a:buFont typeface="Times" charset="0"/>
              <a:buNone/>
            </a:pPr>
            <a:r>
              <a:rPr lang="en-US" sz="4400">
                <a:latin typeface="Arial" charset="0"/>
                <a:ea typeface="ＭＳ Ｐゴシック" charset="0"/>
                <a:cs typeface="ＭＳ Ｐゴシック" charset="0"/>
              </a:rPr>
              <a:t>     </a:t>
            </a:r>
            <a:r>
              <a:rPr lang="en-US"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Type II</a:t>
            </a:r>
            <a:r>
              <a:rPr lang="en-US" sz="4400">
                <a:latin typeface="Arial" charset="0"/>
                <a:ea typeface="ＭＳ Ｐゴシック" charset="0"/>
                <a:cs typeface="ＭＳ Ｐゴシック" charset="0"/>
              </a:rPr>
              <a:t> supernova  (not Type I)</a:t>
            </a:r>
          </a:p>
          <a:p>
            <a:pPr marL="609600" indent="-609600" eaLnBrk="1" hangingPunct="1">
              <a:buFont typeface="Times" charset="0"/>
              <a:buNone/>
            </a:pPr>
            <a:r>
              <a:rPr lang="en-US" sz="4400">
                <a:latin typeface="Arial" charset="0"/>
                <a:ea typeface="ＭＳ Ｐゴシック" charset="0"/>
                <a:cs typeface="ＭＳ Ｐゴシック" charset="0"/>
              </a:rPr>
              <a:t>B. Misnomer - No fusion </a:t>
            </a:r>
          </a:p>
          <a:p>
            <a:pPr marL="609600" indent="-609600" eaLnBrk="1" hangingPunct="1">
              <a:buFont typeface="Times" charset="0"/>
              <a:buNone/>
            </a:pPr>
            <a:r>
              <a:rPr lang="en-US" sz="4400">
                <a:latin typeface="Arial" charset="0"/>
                <a:ea typeface="ＭＳ Ｐゴシック" charset="0"/>
                <a:cs typeface="ＭＳ Ｐゴシック" charset="0"/>
              </a:rPr>
              <a:t>C. </a:t>
            </a:r>
            <a:r>
              <a:rPr lang="en-US" sz="4400" i="1">
                <a:latin typeface="Arial" charset="0"/>
                <a:ea typeface="ＭＳ Ｐゴシック" charset="0"/>
                <a:cs typeface="ＭＳ Ｐゴシック" charset="0"/>
              </a:rPr>
              <a:t>Extremely</a:t>
            </a:r>
            <a:r>
              <a:rPr lang="en-US" sz="4400">
                <a:latin typeface="Arial" charset="0"/>
                <a:ea typeface="ＭＳ Ｐゴシック" charset="0"/>
                <a:cs typeface="ＭＳ Ｐゴシック" charset="0"/>
              </a:rPr>
              <a:t> small &amp; </a:t>
            </a:r>
            <a:r>
              <a:rPr lang="en-US" sz="4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rPr>
              <a:t>dense</a:t>
            </a:r>
          </a:p>
          <a:p>
            <a:pPr marL="609600" indent="-609600" eaLnBrk="1" hangingPunct="1">
              <a:buFont typeface="Times" charset="0"/>
              <a:buNone/>
            </a:pPr>
            <a:r>
              <a:rPr lang="en-US" sz="4400">
                <a:latin typeface="Arial" charset="0"/>
                <a:ea typeface="ＭＳ Ｐゴシック" charset="0"/>
                <a:cs typeface="ＭＳ Ｐゴシック" charset="0"/>
              </a:rPr>
              <a:t>  1. Size of Manhattan   (&gt; M</a:t>
            </a:r>
            <a:r>
              <a:rPr lang="en-US" sz="4400" baseline="-25000">
                <a:latin typeface="Arial" charset="0"/>
                <a:ea typeface="ＭＳ Ｐゴシック" charset="0"/>
                <a:cs typeface="ＭＳ Ｐゴシック" charset="0"/>
              </a:rPr>
              <a:t>sun</a:t>
            </a:r>
            <a:r>
              <a:rPr lang="en-US" sz="440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pPr marL="609600" indent="-609600" eaLnBrk="1" hangingPunct="1">
              <a:buFont typeface="Times" charset="0"/>
              <a:buNone/>
            </a:pPr>
            <a:r>
              <a:rPr lang="en-US" sz="4400">
                <a:latin typeface="Arial" charset="0"/>
                <a:ea typeface="ＭＳ Ｐゴシック" charset="0"/>
                <a:cs typeface="ＭＳ Ｐゴシック" charset="0"/>
              </a:rPr>
              <a:t>  2. Weight of 1 thimble = mountain!</a:t>
            </a:r>
          </a:p>
          <a:p>
            <a:pPr marL="609600" indent="-609600" eaLnBrk="1" hangingPunct="1">
              <a:buFont typeface="Times" charset="0"/>
              <a:buNone/>
            </a:pPr>
            <a:r>
              <a:rPr lang="en-US" sz="4400">
                <a:latin typeface="Arial" charset="0"/>
                <a:ea typeface="ＭＳ Ｐゴシック" charset="0"/>
                <a:cs typeface="ＭＳ Ｐゴシック" charset="0"/>
              </a:rPr>
              <a:t>  3. Solid surface   </a:t>
            </a: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(you - paper thin..)</a:t>
            </a:r>
            <a:endParaRPr lang="en-US" sz="4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D. Neutron stars rotate rapidly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9525000" cy="5105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Times" charset="0"/>
              <a:buNone/>
            </a:pPr>
            <a:r>
              <a:rPr lang="en-US" sz="4000">
                <a:latin typeface="Arial" charset="0"/>
                <a:ea typeface="ＭＳ Ｐゴシック" charset="0"/>
                <a:cs typeface="ＭＳ Ｐゴシック" charset="0"/>
              </a:rPr>
              <a:t>1. Many times per second     Why?</a:t>
            </a:r>
          </a:p>
          <a:p>
            <a:pPr marL="609600" indent="-609600" eaLnBrk="1" hangingPunct="1">
              <a:lnSpc>
                <a:spcPct val="90000"/>
              </a:lnSpc>
              <a:buFont typeface="Times" charset="0"/>
              <a:buNone/>
            </a:pPr>
            <a:r>
              <a:rPr lang="en-US" sz="4000">
                <a:latin typeface="Arial" charset="0"/>
                <a:ea typeface="ＭＳ Ｐゴシック" charset="0"/>
                <a:cs typeface="ＭＳ Ｐゴシック" charset="0"/>
              </a:rPr>
              <a:t>2. </a:t>
            </a:r>
            <a:r>
              <a:rPr lang="en-US" sz="400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rPr>
              <a:t>Conserv. of Angular Momentum</a:t>
            </a:r>
            <a:r>
              <a:rPr lang="en-US" sz="4000">
                <a:latin typeface="Arial" charset="0"/>
                <a:ea typeface="ＭＳ Ｐゴシック" charset="0"/>
                <a:cs typeface="ＭＳ Ｐゴシック" charset="0"/>
              </a:rPr>
              <a:t>: Radius decreases, spin accelerates</a:t>
            </a:r>
          </a:p>
          <a:p>
            <a:pPr marL="609600" indent="-609600" eaLnBrk="1" hangingPunct="1">
              <a:lnSpc>
                <a:spcPct val="90000"/>
              </a:lnSpc>
              <a:buFont typeface="Times" charset="0"/>
              <a:buNone/>
            </a:pPr>
            <a:r>
              <a:rPr lang="en-US" sz="4000">
                <a:latin typeface="Arial" charset="0"/>
                <a:ea typeface="ＭＳ Ｐゴシック" charset="0"/>
                <a:cs typeface="ＭＳ Ｐゴシック" charset="0"/>
              </a:rPr>
              <a:t>     Ex/ Figure skater</a:t>
            </a:r>
          </a:p>
          <a:p>
            <a:pPr marL="609600" indent="-609600" eaLnBrk="1" hangingPunct="1">
              <a:lnSpc>
                <a:spcPct val="90000"/>
              </a:lnSpc>
              <a:buFont typeface="Times" charset="0"/>
              <a:buNone/>
            </a:pPr>
            <a:r>
              <a:rPr lang="en-US" sz="48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rPr>
              <a:t>E. </a:t>
            </a:r>
            <a:r>
              <a:rPr lang="en-US" sz="4800" i="1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rPr>
              <a:t>Very strong</a:t>
            </a:r>
            <a:r>
              <a:rPr lang="en-US" sz="48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rPr>
              <a:t> magnetic fields</a:t>
            </a:r>
            <a:endParaRPr lang="en-US" sz="400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Times" charset="0"/>
              <a:buNone/>
            </a:pPr>
            <a:r>
              <a:rPr lang="en-US" sz="4000">
                <a:latin typeface="Arial" charset="0"/>
                <a:ea typeface="ＭＳ Ｐゴシック" charset="0"/>
                <a:cs typeface="ＭＳ Ｐゴシック" charset="0"/>
              </a:rPr>
              <a:t>  1. Field lines squeezed close</a:t>
            </a:r>
          </a:p>
          <a:p>
            <a:pPr marL="609600" indent="-609600" eaLnBrk="1" hangingPunct="1">
              <a:lnSpc>
                <a:spcPct val="90000"/>
              </a:lnSpc>
              <a:buFont typeface="Times" charset="0"/>
              <a:buNone/>
            </a:pPr>
            <a:r>
              <a:rPr lang="en-US" sz="4000">
                <a:latin typeface="Arial" charset="0"/>
                <a:ea typeface="ＭＳ Ｐゴシック" charset="0"/>
                <a:cs typeface="ＭＳ Ｐゴシック" charset="0"/>
              </a:rPr>
              <a:t>  2. 1 trillion x stronger than E</a:t>
            </a:r>
            <a:r>
              <a:rPr lang="ja-JP" altLang="en-US" sz="400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4000">
                <a:latin typeface="Arial" charset="0"/>
                <a:ea typeface="ＭＳ Ｐゴシック" charset="0"/>
                <a:cs typeface="ＭＳ Ｐゴシック" charset="0"/>
              </a:rPr>
              <a:t>s</a:t>
            </a:r>
          </a:p>
          <a:p>
            <a:pPr marL="609600" indent="-609600" eaLnBrk="1" hangingPunct="1">
              <a:lnSpc>
                <a:spcPct val="90000"/>
              </a:lnSpc>
              <a:buFont typeface="Times" charset="0"/>
              <a:buNone/>
            </a:pPr>
            <a:endParaRPr lang="en-US" sz="28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utoUpdateAnimBg="0"/>
      <p:bldP spid="27651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162800" cy="10668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II. Pulsars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525000" cy="57150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Times" charset="0"/>
              <a:buAutoNum type="alphaUcPeriod"/>
            </a:pPr>
            <a:r>
              <a:rPr lang="en-US" sz="4000">
                <a:latin typeface="Arial" charset="0"/>
                <a:ea typeface="ＭＳ Ｐゴシック" charset="0"/>
                <a:cs typeface="ＭＳ Ｐゴシック" charset="0"/>
              </a:rPr>
              <a:t>Spinning neutron stars may emit</a:t>
            </a:r>
          </a:p>
          <a:p>
            <a:pPr marL="609600" indent="-609600" eaLnBrk="1" hangingPunct="1">
              <a:lnSpc>
                <a:spcPct val="90000"/>
              </a:lnSpc>
              <a:buFont typeface="Times" charset="0"/>
              <a:buNone/>
            </a:pPr>
            <a:r>
              <a:rPr lang="en-US" sz="4000">
                <a:latin typeface="Arial" charset="0"/>
                <a:ea typeface="ＭＳ Ｐゴシック" charset="0"/>
                <a:cs typeface="ＭＳ Ｐゴシック" charset="0"/>
              </a:rPr>
              <a:t>   bursts of radiation that we may detect</a:t>
            </a:r>
          </a:p>
          <a:p>
            <a:pPr marL="609600" indent="-609600" eaLnBrk="1" hangingPunct="1">
              <a:lnSpc>
                <a:spcPct val="90000"/>
              </a:lnSpc>
              <a:buFont typeface="Times" charset="0"/>
              <a:buNone/>
            </a:pPr>
            <a:r>
              <a:rPr lang="en-US"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B.</a:t>
            </a:r>
            <a:r>
              <a:rPr lang="en-US" sz="4000">
                <a:latin typeface="Arial" charset="0"/>
                <a:ea typeface="ＭＳ Ｐゴシック" charset="0"/>
                <a:cs typeface="ＭＳ Ｐゴシック" charset="0"/>
              </a:rPr>
              <a:t> Observed by </a:t>
            </a:r>
            <a:r>
              <a:rPr lang="en-US" sz="4000" i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Jocelyn Bell</a:t>
            </a:r>
            <a:r>
              <a:rPr lang="en-US" sz="4000">
                <a:latin typeface="Arial" charset="0"/>
                <a:ea typeface="ＭＳ Ｐゴシック" charset="0"/>
                <a:cs typeface="ＭＳ Ｐゴシック" charset="0"/>
              </a:rPr>
              <a:t> (1967)</a:t>
            </a:r>
          </a:p>
          <a:p>
            <a:pPr marL="609600" indent="-609600" eaLnBrk="1" hangingPunct="1">
              <a:lnSpc>
                <a:spcPct val="90000"/>
              </a:lnSpc>
              <a:buFont typeface="Times" charset="0"/>
              <a:buNone/>
            </a:pPr>
            <a:r>
              <a:rPr lang="en-US"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C.</a:t>
            </a:r>
            <a:r>
              <a:rPr lang="en-US" sz="4000">
                <a:latin typeface="Arial" charset="0"/>
                <a:ea typeface="ＭＳ Ｐゴシック" charset="0"/>
                <a:cs typeface="ＭＳ Ｐゴシック" charset="0"/>
              </a:rPr>
              <a:t> Uniform pulses - accurate clocks</a:t>
            </a:r>
          </a:p>
          <a:p>
            <a:pPr marL="609600" indent="-609600" eaLnBrk="1" hangingPunct="1">
              <a:lnSpc>
                <a:spcPct val="90000"/>
              </a:lnSpc>
              <a:buFont typeface="Times" charset="0"/>
              <a:buNone/>
            </a:pPr>
            <a:r>
              <a:rPr lang="en-US"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D.</a:t>
            </a:r>
            <a:r>
              <a:rPr lang="en-US" sz="400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40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rPr>
              <a:t>Lighthouse</a:t>
            </a:r>
            <a:r>
              <a:rPr lang="en-US" sz="4000">
                <a:latin typeface="Arial" charset="0"/>
                <a:ea typeface="ＭＳ Ｐゴシック" charset="0"/>
                <a:cs typeface="ＭＳ Ｐゴシック" charset="0"/>
              </a:rPr>
              <a:t> model  </a:t>
            </a: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800" i="1">
                <a:solidFill>
                  <a:schemeClr val="folHlink"/>
                </a:solidFill>
                <a:latin typeface="Arial" charset="0"/>
                <a:ea typeface="ＭＳ Ｐゴシック" charset="0"/>
                <a:cs typeface="ＭＳ Ｐゴシック" charset="0"/>
              </a:rPr>
              <a:t>Anthony Hewish</a:t>
            </a: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)  </a:t>
            </a:r>
          </a:p>
          <a:p>
            <a:pPr marL="609600" indent="-609600" eaLnBrk="1" hangingPunct="1">
              <a:lnSpc>
                <a:spcPct val="90000"/>
              </a:lnSpc>
              <a:buFont typeface="Times" charset="0"/>
              <a:buNone/>
            </a:pPr>
            <a:r>
              <a:rPr lang="en-US"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E. </a:t>
            </a:r>
            <a:r>
              <a:rPr lang="en-US" sz="4000">
                <a:latin typeface="Arial" charset="0"/>
                <a:ea typeface="ＭＳ Ｐゴシック" charset="0"/>
                <a:cs typeface="ＭＳ Ｐゴシック" charset="0"/>
              </a:rPr>
              <a:t>Not all neutron stars are pulsars</a:t>
            </a:r>
          </a:p>
          <a:p>
            <a:pPr marL="609600" indent="-609600" eaLnBrk="1" hangingPunct="1">
              <a:lnSpc>
                <a:spcPct val="90000"/>
              </a:lnSpc>
              <a:buFont typeface="Times" charset="0"/>
              <a:buNone/>
            </a:pPr>
            <a:r>
              <a:rPr lang="en-US" sz="4000">
                <a:latin typeface="Arial" charset="0"/>
                <a:ea typeface="ＭＳ Ｐゴシック" charset="0"/>
                <a:cs typeface="ＭＳ Ｐゴシック" charset="0"/>
              </a:rPr>
              <a:t>  1. Some stop spinning      </a:t>
            </a:r>
            <a:endParaRPr lang="en-US" sz="360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Times" charset="0"/>
              <a:buNone/>
            </a:pP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   </a:t>
            </a:r>
            <a:r>
              <a:rPr lang="en-US" sz="4000">
                <a:latin typeface="Arial" charset="0"/>
                <a:ea typeface="ＭＳ Ｐゴシック" charset="0"/>
                <a:cs typeface="ＭＳ Ｐゴシック" charset="0"/>
              </a:rPr>
              <a:t>2. Beam may miss Earth</a:t>
            </a:r>
          </a:p>
          <a:p>
            <a:pPr marL="609600" indent="-609600" eaLnBrk="1" hangingPunct="1">
              <a:lnSpc>
                <a:spcPct val="90000"/>
              </a:lnSpc>
              <a:buFont typeface="Times" charset="0"/>
              <a:buNone/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Times" charset="0"/>
              <a:buNone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791075"/>
            <a:ext cx="22098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utoUpdateAnimBg="0"/>
      <p:bldP spid="28675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162800" cy="1066800"/>
          </a:xfrm>
        </p:spPr>
        <p:txBody>
          <a:bodyPr/>
          <a:lstStyle/>
          <a:p>
            <a:pPr eaLnBrk="1" hangingPunct="1"/>
            <a:r>
              <a:rPr lang="en-US" sz="4800">
                <a:latin typeface="Arial" charset="0"/>
                <a:ea typeface="ＭＳ Ｐゴシック" charset="0"/>
                <a:cs typeface="ＭＳ Ｐゴシック" charset="0"/>
              </a:rPr>
              <a:t>F. Other properties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525000" cy="53340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Times" charset="0"/>
              <a:buNone/>
            </a:pPr>
            <a:r>
              <a:rPr lang="en-US" sz="4400">
                <a:latin typeface="Arial" charset="0"/>
                <a:ea typeface="ＭＳ Ｐゴシック" charset="0"/>
                <a:cs typeface="ＭＳ Ｐゴシック" charset="0"/>
              </a:rPr>
              <a:t>1. Many pulsars found within supernovae remnants </a:t>
            </a:r>
          </a:p>
          <a:p>
            <a:pPr marL="609600" indent="-609600" eaLnBrk="1" hangingPunct="1">
              <a:lnSpc>
                <a:spcPct val="90000"/>
              </a:lnSpc>
              <a:buFont typeface="Times" charset="0"/>
              <a:buNone/>
            </a:pPr>
            <a:r>
              <a:rPr lang="en-US" sz="4400">
                <a:latin typeface="Arial" charset="0"/>
                <a:ea typeface="ＭＳ Ｐゴシック" charset="0"/>
                <a:cs typeface="ＭＳ Ｐゴシック" charset="0"/>
              </a:rPr>
              <a:t>    Ex/ Crab   (33 pulses / sec)</a:t>
            </a:r>
          </a:p>
          <a:p>
            <a:pPr marL="609600" indent="-609600" eaLnBrk="1" hangingPunct="1">
              <a:lnSpc>
                <a:spcPct val="90000"/>
              </a:lnSpc>
              <a:buFont typeface="Times" charset="0"/>
              <a:buNone/>
            </a:pPr>
            <a:r>
              <a:rPr lang="en-US" sz="4400">
                <a:latin typeface="Arial" charset="0"/>
                <a:ea typeface="ＭＳ Ｐゴシック" charset="0"/>
                <a:cs typeface="ＭＳ Ｐゴシック" charset="0"/>
              </a:rPr>
              <a:t>2. Most pulses are </a:t>
            </a:r>
            <a:r>
              <a:rPr lang="en-US" sz="440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rPr>
              <a:t>radio</a:t>
            </a:r>
            <a:r>
              <a:rPr lang="en-US" sz="4400">
                <a:latin typeface="Arial" charset="0"/>
                <a:ea typeface="ＭＳ Ｐゴシック" charset="0"/>
                <a:cs typeface="ＭＳ Ｐゴシック" charset="0"/>
              </a:rPr>
              <a:t> (LGM</a:t>
            </a:r>
            <a:r>
              <a:rPr lang="ja-JP" altLang="en-US" sz="440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4400">
                <a:latin typeface="Arial" charset="0"/>
                <a:ea typeface="ＭＳ Ｐゴシック" charset="0"/>
                <a:cs typeface="ＭＳ Ｐゴシック" charset="0"/>
              </a:rPr>
              <a:t>s)</a:t>
            </a:r>
          </a:p>
          <a:p>
            <a:pPr marL="609600" indent="-609600" eaLnBrk="1" hangingPunct="1">
              <a:lnSpc>
                <a:spcPct val="90000"/>
              </a:lnSpc>
              <a:buFont typeface="Times" charset="0"/>
              <a:buNone/>
            </a:pPr>
            <a:r>
              <a:rPr lang="en-US" sz="4400">
                <a:latin typeface="Arial" charset="0"/>
                <a:ea typeface="ＭＳ Ｐゴシック" charset="0"/>
                <a:cs typeface="ＭＳ Ｐゴシック" charset="0"/>
              </a:rPr>
              <a:t>3.	</a:t>
            </a:r>
            <a:r>
              <a:rPr lang="en-US" sz="4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rPr>
              <a:t>Millisecond pulsars</a:t>
            </a:r>
            <a:r>
              <a:rPr lang="en-US" sz="4400">
                <a:latin typeface="Arial" charset="0"/>
                <a:ea typeface="ＭＳ Ｐゴシック" charset="0"/>
                <a:cs typeface="ＭＳ Ｐゴシック" charset="0"/>
              </a:rPr>
              <a:t> (??) - </a:t>
            </a:r>
          </a:p>
          <a:p>
            <a:pPr marL="609600" indent="-609600" eaLnBrk="1" hangingPunct="1">
              <a:lnSpc>
                <a:spcPct val="90000"/>
              </a:lnSpc>
              <a:buFont typeface="Times" charset="0"/>
              <a:buNone/>
            </a:pPr>
            <a:r>
              <a:rPr lang="en-US" sz="4400">
                <a:latin typeface="Arial" charset="0"/>
                <a:ea typeface="ＭＳ Ｐゴシック" charset="0"/>
                <a:cs typeface="ＭＳ Ｐゴシック" charset="0"/>
              </a:rPr>
              <a:t>	incoming matter accelerates old </a:t>
            </a:r>
          </a:p>
          <a:p>
            <a:pPr marL="609600" indent="-609600" eaLnBrk="1" hangingPunct="1">
              <a:lnSpc>
                <a:spcPct val="90000"/>
              </a:lnSpc>
              <a:buFont typeface="Times" charset="0"/>
              <a:buNone/>
            </a:pPr>
            <a:r>
              <a:rPr lang="en-US" sz="4400">
                <a:latin typeface="Arial" charset="0"/>
                <a:ea typeface="ＭＳ Ｐゴシック" charset="0"/>
                <a:cs typeface="ＭＳ Ｐゴシック" charset="0"/>
              </a:rPr>
              <a:t>	neutron stars?    X-ray bursters??</a:t>
            </a:r>
          </a:p>
          <a:p>
            <a:pPr marL="609600" indent="-609600" eaLnBrk="1" hangingPunct="1">
              <a:lnSpc>
                <a:spcPct val="90000"/>
              </a:lnSpc>
              <a:buFont typeface="Times" charset="0"/>
              <a:buNone/>
            </a:pPr>
            <a:endParaRPr lang="en-US" sz="280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Times" charset="0"/>
              <a:buNone/>
            </a:pPr>
            <a:endParaRPr lang="en-US" sz="36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utoUpdateAnimBg="0"/>
      <p:bldP spid="29699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7632700" cy="127635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III. Gamma Ray Bursts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pPr marL="609600" indent="-609600" eaLnBrk="1" hangingPunct="1">
              <a:buFont typeface="Times" charset="0"/>
              <a:buAutoNum type="alphaUcPeriod"/>
            </a:pPr>
            <a:r>
              <a:rPr lang="en-US" sz="4400">
                <a:latin typeface="Arial" charset="0"/>
                <a:ea typeface="ＭＳ Ｐゴシック" charset="0"/>
                <a:cs typeface="ＭＳ Ｐゴシック" charset="0"/>
              </a:rPr>
              <a:t>Very energetic bursts</a:t>
            </a:r>
          </a:p>
          <a:p>
            <a:pPr marL="609600" indent="-609600" eaLnBrk="1" hangingPunct="1">
              <a:buFont typeface="Times" charset="0"/>
              <a:buAutoNum type="alphaUcPeriod"/>
            </a:pPr>
            <a:r>
              <a:rPr lang="en-US" sz="4400" i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rPr>
              <a:t>Compton</a:t>
            </a:r>
            <a:r>
              <a:rPr lang="en-US" sz="4400">
                <a:latin typeface="Arial" charset="0"/>
                <a:ea typeface="ＭＳ Ｐゴシック" charset="0"/>
                <a:cs typeface="ＭＳ Ｐゴシック" charset="0"/>
              </a:rPr>
              <a:t> detected ~1 per day</a:t>
            </a:r>
          </a:p>
          <a:p>
            <a:pPr marL="609600" indent="-609600" eaLnBrk="1" hangingPunct="1">
              <a:buFont typeface="Times" charset="0"/>
              <a:buAutoNum type="alphaUcPeriod"/>
            </a:pPr>
            <a:r>
              <a:rPr lang="en-US" sz="4400">
                <a:latin typeface="Arial" charset="0"/>
                <a:ea typeface="ＭＳ Ｐゴシック" charset="0"/>
                <a:cs typeface="ＭＳ Ｐゴシック" charset="0"/>
              </a:rPr>
              <a:t>Distributed evenly across sky</a:t>
            </a:r>
          </a:p>
          <a:p>
            <a:pPr marL="609600" indent="-609600" eaLnBrk="1" hangingPunct="1">
              <a:buFont typeface="Times" charset="0"/>
              <a:buAutoNum type="alphaUcPeriod"/>
            </a:pPr>
            <a:r>
              <a:rPr lang="en-US" sz="4400">
                <a:latin typeface="Arial" charset="0"/>
                <a:ea typeface="ＭＳ Ｐゴシック" charset="0"/>
                <a:cs typeface="ＭＳ Ｐゴシック" charset="0"/>
              </a:rPr>
              <a:t>Never repeated</a:t>
            </a:r>
          </a:p>
          <a:p>
            <a:pPr marL="609600" indent="-609600" eaLnBrk="1" hangingPunct="1">
              <a:buFont typeface="Times" charset="0"/>
              <a:buAutoNum type="alphaUcPeriod"/>
            </a:pPr>
            <a:r>
              <a:rPr lang="en-US" sz="4400">
                <a:latin typeface="Arial" charset="0"/>
                <a:ea typeface="ＭＳ Ｐゴシック" charset="0"/>
                <a:cs typeface="ＭＳ Ｐゴシック" charset="0"/>
              </a:rPr>
              <a:t>Colliding binary neutron stars?</a:t>
            </a:r>
          </a:p>
          <a:p>
            <a:pPr marL="609600" indent="-609600" eaLnBrk="1" hangingPunct="1">
              <a:buFont typeface="Times" charset="0"/>
              <a:buAutoNum type="alphaUcPeriod"/>
            </a:pPr>
            <a:r>
              <a:rPr lang="en-US" sz="4400">
                <a:latin typeface="Arial" charset="0"/>
                <a:ea typeface="ＭＳ Ｐゴシック" charset="0"/>
                <a:cs typeface="ＭＳ Ｐゴシック" charset="0"/>
              </a:rPr>
              <a:t>Accretion disk of new black hole?</a:t>
            </a:r>
          </a:p>
          <a:p>
            <a:pPr marL="609600" indent="-609600" eaLnBrk="1" hangingPunct="1">
              <a:buFont typeface="Times" charset="0"/>
              <a:buNone/>
            </a:pPr>
            <a:r>
              <a:rPr lang="en-US" sz="4400">
                <a:latin typeface="Arial" charset="0"/>
                <a:ea typeface="ＭＳ Ｐゴシック" charset="0"/>
                <a:cs typeface="ＭＳ Ｐゴシック" charset="0"/>
              </a:rPr>
              <a:t>    (</a:t>
            </a:r>
            <a:r>
              <a:rPr lang="en-US" sz="440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rPr>
              <a:t>Hypernova</a:t>
            </a:r>
            <a:r>
              <a:rPr lang="en-US" sz="4400">
                <a:latin typeface="Arial" charset="0"/>
                <a:ea typeface="ＭＳ Ｐゴシック" charset="0"/>
                <a:cs typeface="ＭＳ Ｐゴシック" charset="0"/>
              </a:rPr>
              <a:t>)   - </a:t>
            </a:r>
            <a:r>
              <a:rPr lang="en-US" sz="4400" i="1">
                <a:latin typeface="Arial" charset="0"/>
                <a:ea typeface="ＭＳ Ｐゴシック" charset="0"/>
                <a:cs typeface="ＭＳ Ｐゴシック" charset="0"/>
              </a:rPr>
              <a:t>Swift</a:t>
            </a:r>
            <a:r>
              <a:rPr lang="en-US" sz="4400">
                <a:latin typeface="Arial" charset="0"/>
                <a:ea typeface="ＭＳ Ｐゴシック" charset="0"/>
                <a:cs typeface="ＭＳ Ｐゴシック" charset="0"/>
              </a:rPr>
              <a:t> (2004)</a:t>
            </a: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Content Placeholder 3" descr="Most Distant GRB - 13 byo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297" r="-10297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7586" name="TextBox 4"/>
          <p:cNvSpPr txBox="1">
            <a:spLocks noChangeArrowheads="1"/>
          </p:cNvSpPr>
          <p:nvPr/>
        </p:nvSpPr>
        <p:spPr bwMode="auto">
          <a:xfrm>
            <a:off x="4267200" y="6172200"/>
            <a:ext cx="4133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Most distant GRB ever detected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108544main_swift-turn-burst_NAS" descr="/Users/teacher/Desktop/ASTRONOMY/Astronomy Pics:Clips/Telescopes &amp; Observatories/SATELLITES : SPACE TELESCOPES/108544main_swift-turn-burst_NAS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200400"/>
            <a:ext cx="536416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7" fill="hold"/>
                                        <p:tgtEl>
                                          <p:spTgt spid="686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86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86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86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0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Recurrent Nova.MOV" descr="/Users/teacher/Desktop/ASTRONOMY/Astronomy Pics:Clips/Astronomy Today Quicktime Movies/Stars/Supernovae:Black Holes/Recurrent Nova.MOV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113" fill="hold"/>
                                        <p:tgtEl>
                                          <p:spTgt spid="215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150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5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15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6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089900" cy="1893888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Computer Simulation of  Neutron Stars Colliding</a:t>
            </a:r>
          </a:p>
        </p:txBody>
      </p:sp>
      <p:sp>
        <p:nvSpPr>
          <p:cNvPr id="70658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3048000"/>
            <a:ext cx="9144000" cy="4267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  <a:hlinkClick r:id="rId2"/>
              </a:rPr>
              <a:t>http://www.nasa.gov/multimedia/videogallery/index.html?media_id=78319231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7086600" cy="127635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IV. Black Holes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372600" cy="55626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Times" charset="0"/>
              <a:buNone/>
            </a:pPr>
            <a:r>
              <a:rPr lang="en-US" sz="4000">
                <a:latin typeface="Arial" charset="0"/>
                <a:ea typeface="ＭＳ Ｐゴシック" charset="0"/>
                <a:cs typeface="ＭＳ Ｐゴシック" charset="0"/>
              </a:rPr>
              <a:t>A. Collapsed massive star (~ 25 M</a:t>
            </a:r>
            <a:r>
              <a:rPr lang="en-US" sz="4000" baseline="-25000">
                <a:latin typeface="Arial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400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pPr marL="609600" indent="-609600" eaLnBrk="1" hangingPunct="1">
              <a:lnSpc>
                <a:spcPct val="90000"/>
              </a:lnSpc>
              <a:buFont typeface="Times" charset="0"/>
              <a:buNone/>
            </a:pPr>
            <a:r>
              <a:rPr lang="en-US" sz="4000">
                <a:latin typeface="Arial" charset="0"/>
                <a:ea typeface="ＭＳ Ｐゴシック" charset="0"/>
                <a:cs typeface="ＭＳ Ｐゴシック" charset="0"/>
              </a:rPr>
              <a:t>B. Neutron star &gt; ~3 M</a:t>
            </a:r>
            <a:r>
              <a:rPr lang="en-US" sz="4000" baseline="-25000">
                <a:latin typeface="Arial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4000">
                <a:latin typeface="Arial" charset="0"/>
                <a:ea typeface="ＭＳ Ｐゴシック" charset="0"/>
                <a:cs typeface="ＭＳ Ｐゴシック" charset="0"/>
              </a:rPr>
              <a:t> will implode</a:t>
            </a:r>
          </a:p>
          <a:p>
            <a:pPr marL="609600" indent="-609600" eaLnBrk="1" hangingPunct="1">
              <a:lnSpc>
                <a:spcPct val="90000"/>
              </a:lnSpc>
              <a:buFont typeface="Times" charset="0"/>
              <a:buNone/>
            </a:pPr>
            <a:r>
              <a:rPr lang="en-US" sz="4000">
                <a:latin typeface="Arial" charset="0"/>
                <a:ea typeface="ＭＳ Ｐゴシック" charset="0"/>
                <a:cs typeface="ＭＳ Ｐゴシック" charset="0"/>
              </a:rPr>
              <a:t>C. Curved Space</a:t>
            </a:r>
          </a:p>
          <a:p>
            <a:pPr marL="609600" indent="-609600" eaLnBrk="1" hangingPunct="1">
              <a:lnSpc>
                <a:spcPct val="90000"/>
              </a:lnSpc>
              <a:buFont typeface="Times" charset="0"/>
              <a:buAutoNum type="arabicPeriod"/>
            </a:pPr>
            <a:r>
              <a:rPr lang="en-US" sz="4000">
                <a:latin typeface="Arial" charset="0"/>
                <a:ea typeface="ＭＳ Ｐゴシック" charset="0"/>
                <a:cs typeface="ＭＳ Ｐゴシック" charset="0"/>
              </a:rPr>
              <a:t>Relativity explained gravity </a:t>
            </a: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(1916)</a:t>
            </a:r>
            <a:endParaRPr lang="en-US" sz="400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Times" charset="0"/>
              <a:buAutoNum type="arabicPeriod"/>
            </a:pPr>
            <a:r>
              <a:rPr lang="en-US" sz="4000">
                <a:latin typeface="Arial" charset="0"/>
                <a:ea typeface="ＭＳ Ｐゴシック" charset="0"/>
                <a:cs typeface="ＭＳ Ｐゴシック" charset="0"/>
              </a:rPr>
              <a:t>All matter warps space     </a:t>
            </a: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*waterbed</a:t>
            </a:r>
            <a:endParaRPr lang="en-US" sz="400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Times" charset="0"/>
              <a:buAutoNum type="arabicPeriod"/>
            </a:pPr>
            <a:r>
              <a:rPr lang="en-US" sz="4000">
                <a:latin typeface="Arial" charset="0"/>
                <a:ea typeface="ＭＳ Ｐゴシック" charset="0"/>
                <a:cs typeface="ＭＳ Ｐゴシック" charset="0"/>
              </a:rPr>
              <a:t>Greater mass, greater curvature</a:t>
            </a:r>
          </a:p>
          <a:p>
            <a:pPr marL="609600" indent="-609600" eaLnBrk="1" hangingPunct="1">
              <a:lnSpc>
                <a:spcPct val="90000"/>
              </a:lnSpc>
              <a:buFont typeface="Times" charset="0"/>
              <a:buAutoNum type="arabicPeriod"/>
            </a:pPr>
            <a:r>
              <a:rPr lang="en-US" sz="4000">
                <a:latin typeface="Arial" charset="0"/>
                <a:ea typeface="ＭＳ Ｐゴシック" charset="0"/>
                <a:cs typeface="ＭＳ Ｐゴシック" charset="0"/>
              </a:rPr>
              <a:t>Both matter and light follow the path of curved space</a:t>
            </a:r>
          </a:p>
          <a:p>
            <a:pPr marL="609600" indent="-609600" eaLnBrk="1" hangingPunct="1">
              <a:lnSpc>
                <a:spcPct val="90000"/>
              </a:lnSpc>
              <a:buFont typeface="Times" charset="0"/>
              <a:buNone/>
            </a:pPr>
            <a:endParaRPr lang="en-US" sz="400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Times" charset="0"/>
              <a:buNone/>
            </a:pPr>
            <a:r>
              <a:rPr lang="en-US" sz="4000">
                <a:latin typeface="Arial" charset="0"/>
                <a:ea typeface="ＭＳ Ｐゴシック" charset="0"/>
                <a:cs typeface="ＭＳ Ｐゴシック" charset="0"/>
              </a:rPr>
              <a:t>     </a:t>
            </a:r>
          </a:p>
        </p:txBody>
      </p:sp>
      <p:pic>
        <p:nvPicPr>
          <p:cNvPr id="79878" name="01 Black Hole Sun 1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98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>
                <p:cTn id="5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9878"/>
                </p:tgtEl>
              </p:cMediaNode>
            </p:audio>
          </p:childTnLst>
        </p:cTn>
      </p:par>
    </p:tnLst>
    <p:bldLst>
      <p:bldP spid="7987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Content Placeholder 3" descr="blackhole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00" r="-14000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144000" cy="5562600"/>
          </a:xfrm>
        </p:spPr>
        <p:txBody>
          <a:bodyPr/>
          <a:lstStyle/>
          <a:p>
            <a:pPr eaLnBrk="1" hangingPunct="1">
              <a:buFont typeface="Times" charset="0"/>
              <a:buNone/>
            </a:pPr>
            <a:r>
              <a:rPr lang="en-US" sz="4400">
                <a:latin typeface="Arial" charset="0"/>
                <a:ea typeface="ＭＳ Ｐゴシック" charset="0"/>
                <a:cs typeface="ＭＳ Ｐゴシック" charset="0"/>
              </a:rPr>
              <a:t>D. </a:t>
            </a:r>
            <a:r>
              <a:rPr lang="en-US" sz="4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rPr>
              <a:t>Escape velocity</a:t>
            </a:r>
            <a:r>
              <a:rPr lang="en-US" sz="4400">
                <a:latin typeface="Arial" charset="0"/>
                <a:ea typeface="ＭＳ Ｐゴシック" charset="0"/>
                <a:cs typeface="ＭＳ Ｐゴシック" charset="0"/>
              </a:rPr>
              <a:t>: Speed needed to escape gravity</a:t>
            </a:r>
          </a:p>
          <a:p>
            <a:pPr eaLnBrk="1" hangingPunct="1">
              <a:buFont typeface="Times" charset="0"/>
              <a:buNone/>
            </a:pPr>
            <a:r>
              <a:rPr lang="en-US" sz="4400">
                <a:latin typeface="Arial" charset="0"/>
                <a:ea typeface="ＭＳ Ｐゴシック" charset="0"/>
                <a:cs typeface="ＭＳ Ｐゴシック" charset="0"/>
              </a:rPr>
              <a:t>  1. Earth:  11 km/s</a:t>
            </a:r>
          </a:p>
          <a:p>
            <a:pPr eaLnBrk="1" hangingPunct="1">
              <a:buFont typeface="Times" charset="0"/>
              <a:buNone/>
            </a:pPr>
            <a:r>
              <a:rPr lang="en-US" sz="4400">
                <a:latin typeface="Arial" charset="0"/>
                <a:ea typeface="ＭＳ Ｐゴシック" charset="0"/>
                <a:cs typeface="ＭＳ Ｐゴシック" charset="0"/>
              </a:rPr>
              <a:t>  2. Grape-size Earth: 300,000 km/s</a:t>
            </a:r>
          </a:p>
          <a:p>
            <a:pPr eaLnBrk="1" hangingPunct="1">
              <a:buFont typeface="Times" charset="0"/>
              <a:buNone/>
            </a:pPr>
            <a:r>
              <a:rPr lang="en-US" sz="4400">
                <a:latin typeface="Arial" charset="0"/>
                <a:ea typeface="ＭＳ Ｐゴシック" charset="0"/>
                <a:cs typeface="ＭＳ Ｐゴシック" charset="0"/>
              </a:rPr>
              <a:t>  3. </a:t>
            </a:r>
            <a:r>
              <a:rPr lang="en-US" sz="4400" i="1">
                <a:latin typeface="Arial" charset="0"/>
                <a:ea typeface="ＭＳ Ｐゴシック" charset="0"/>
                <a:cs typeface="ＭＳ Ｐゴシック" charset="0"/>
              </a:rPr>
              <a:t>Any</a:t>
            </a:r>
            <a:r>
              <a:rPr lang="en-US" sz="4400">
                <a:latin typeface="Arial" charset="0"/>
                <a:ea typeface="ＭＳ Ｐゴシック" charset="0"/>
                <a:cs typeface="ＭＳ Ｐゴシック" charset="0"/>
              </a:rPr>
              <a:t> massive object can become a black hole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3" descr="black_hole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63675"/>
            <a:ext cx="9144000" cy="3930650"/>
          </a:xfr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Content Placeholder 3" descr="large-hadron-collide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476" b="-6476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Content Placeholder 3" descr="LHC Map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284" r="-52284"/>
          <a:stretch>
            <a:fillRect/>
          </a:stretch>
        </p:blipFill>
        <p:spPr>
          <a:xfrm>
            <a:off x="-2133600" y="0"/>
            <a:ext cx="8153400" cy="4286250"/>
          </a:xfrm>
        </p:spPr>
      </p:pic>
      <p:pic>
        <p:nvPicPr>
          <p:cNvPr id="79874" name="Picture 4" descr="LHC bike rid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3276600"/>
            <a:ext cx="53721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5" name="Picture 5" descr="diagram-of-lhc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-304800"/>
            <a:ext cx="393541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7086600" cy="127635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E. Event horizon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57400"/>
            <a:ext cx="9144000" cy="5562600"/>
          </a:xfrm>
        </p:spPr>
        <p:txBody>
          <a:bodyPr/>
          <a:lstStyle/>
          <a:p>
            <a:pPr marL="609600" indent="-609600" eaLnBrk="1" hangingPunct="1">
              <a:buFont typeface="Times" charset="0"/>
              <a:buNone/>
            </a:pPr>
            <a:r>
              <a:rPr lang="en-US" sz="4400">
                <a:latin typeface="Arial" charset="0"/>
                <a:ea typeface="ＭＳ Ｐゴシック" charset="0"/>
                <a:cs typeface="ＭＳ Ｐゴシック" charset="0"/>
              </a:rPr>
              <a:t>1. Distance from a black hole at </a:t>
            </a:r>
          </a:p>
          <a:p>
            <a:pPr marL="609600" indent="-609600" eaLnBrk="1" hangingPunct="1">
              <a:buFont typeface="Times" charset="0"/>
              <a:buNone/>
            </a:pPr>
            <a:r>
              <a:rPr lang="en-US" sz="4400">
                <a:latin typeface="Arial" charset="0"/>
                <a:ea typeface="ＭＳ Ｐゴシック" charset="0"/>
                <a:cs typeface="ＭＳ Ｐゴシック" charset="0"/>
              </a:rPr>
              <a:t>	which escape velocity = </a:t>
            </a:r>
            <a:r>
              <a:rPr lang="en-US" sz="4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rPr>
              <a:t>c</a:t>
            </a:r>
            <a:endParaRPr lang="en-US" sz="440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609600" indent="-609600" eaLnBrk="1" hangingPunct="1">
              <a:buFont typeface="Times" charset="0"/>
              <a:buNone/>
            </a:pPr>
            <a:r>
              <a:rPr lang="en-US" sz="4400">
                <a:latin typeface="Arial" charset="0"/>
                <a:ea typeface="ＭＳ Ｐゴシック" charset="0"/>
                <a:cs typeface="ＭＳ Ｐゴシック" charset="0"/>
              </a:rPr>
              <a:t>    (aka  </a:t>
            </a:r>
            <a:r>
              <a:rPr lang="en-US" sz="4400" i="1">
                <a:solidFill>
                  <a:srgbClr val="F82812"/>
                </a:solidFill>
                <a:latin typeface="Arial" charset="0"/>
                <a:ea typeface="ＭＳ Ｐゴシック" charset="0"/>
                <a:cs typeface="ＭＳ Ｐゴシック" charset="0"/>
              </a:rPr>
              <a:t>Schwarschild</a:t>
            </a:r>
            <a:r>
              <a:rPr lang="en-US" sz="440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4400" i="1">
                <a:latin typeface="Arial" charset="0"/>
                <a:ea typeface="ＭＳ Ｐゴシック" charset="0"/>
                <a:cs typeface="ＭＳ Ｐゴシック" charset="0"/>
              </a:rPr>
              <a:t>radius)</a:t>
            </a:r>
            <a:endParaRPr lang="en-US" sz="440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609600" indent="-609600" eaLnBrk="1" hangingPunct="1">
              <a:buFont typeface="Times" charset="0"/>
              <a:buNone/>
            </a:pPr>
            <a:r>
              <a:rPr lang="en-US" sz="4400">
                <a:latin typeface="Arial" charset="0"/>
                <a:ea typeface="ＭＳ Ｐゴシック" charset="0"/>
                <a:cs typeface="ＭＳ Ｐゴシック" charset="0"/>
              </a:rPr>
              <a:t>  a. 3 km x the object</a:t>
            </a:r>
            <a:r>
              <a:rPr lang="ja-JP" altLang="en-US" sz="440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4400">
                <a:latin typeface="Arial" charset="0"/>
                <a:ea typeface="ＭＳ Ｐゴシック" charset="0"/>
                <a:cs typeface="ＭＳ Ｐゴシック" charset="0"/>
              </a:rPr>
              <a:t>s solar mass</a:t>
            </a:r>
          </a:p>
          <a:p>
            <a:pPr marL="609600" indent="-609600" eaLnBrk="1" hangingPunct="1">
              <a:buFont typeface="Times" charset="0"/>
              <a:buNone/>
            </a:pPr>
            <a:r>
              <a:rPr lang="en-US" sz="4400">
                <a:latin typeface="Arial" charset="0"/>
                <a:ea typeface="ＭＳ Ｐゴシック" charset="0"/>
                <a:cs typeface="ＭＳ Ｐゴシック" charset="0"/>
              </a:rPr>
              <a:t>  b. Jupiter - 3m;   You - proton!</a:t>
            </a:r>
          </a:p>
          <a:p>
            <a:pPr marL="609600" indent="-609600" eaLnBrk="1" hangingPunct="1">
              <a:buFont typeface="Times" charset="0"/>
              <a:buNone/>
            </a:pPr>
            <a:r>
              <a:rPr lang="en-US" sz="4400">
                <a:latin typeface="Arial" charset="0"/>
                <a:ea typeface="ＭＳ Ｐゴシック" charset="0"/>
                <a:cs typeface="ＭＳ Ｐゴシック" charset="0"/>
              </a:rPr>
              <a:t>2. Core shrinks- </a:t>
            </a:r>
            <a:r>
              <a:rPr lang="ja-JP" altLang="en-US" sz="440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440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rPr>
              <a:t>singularity point</a:t>
            </a:r>
            <a:r>
              <a:rPr lang="ja-JP" altLang="en-US" sz="440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endParaRPr lang="en-US" sz="44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80900" name="blackhole.mov" descr="Macintosh HD:Users:teacher:Desktop:blackhole.mov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33" fill="hold"/>
                                        <p:tgtEl>
                                          <p:spTgt spid="809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0900"/>
                </p:tgtEl>
              </p:cMediaNode>
            </p:vide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09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2" dur="1" fill="hold"/>
                                        <p:tgtEl>
                                          <p:spTgt spid="809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900"/>
                  </p:tgtEl>
                </p:cond>
              </p:nextCondLst>
            </p:seq>
          </p:childTnLst>
        </p:cTn>
      </p:par>
    </p:tnLst>
    <p:bldLst>
      <p:bldP spid="32771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0668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Singularity</a:t>
            </a:r>
          </a:p>
        </p:txBody>
      </p:sp>
      <p:pic>
        <p:nvPicPr>
          <p:cNvPr id="82946" name="Content Placeholder 3" descr="singularity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602" r="-45602"/>
          <a:stretch>
            <a:fillRect/>
          </a:stretch>
        </p:blipFill>
        <p:spPr>
          <a:xfrm>
            <a:off x="609600" y="2286000"/>
            <a:ext cx="7826375" cy="4114800"/>
          </a:xfr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Worm Holes?</a:t>
            </a:r>
          </a:p>
        </p:txBody>
      </p:sp>
      <p:pic>
        <p:nvPicPr>
          <p:cNvPr id="83970" name="Content Placeholder 3" descr="wormza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326" r="-21326"/>
          <a:stretch>
            <a:fillRect/>
          </a:stretch>
        </p:blipFill>
        <p:spPr>
          <a:xfrm>
            <a:off x="685800" y="1905000"/>
            <a:ext cx="7826375" cy="4114800"/>
          </a:xfr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II. Type I Supernova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9144000" cy="53340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Times" charset="0"/>
              <a:buNone/>
            </a:pPr>
            <a:r>
              <a:rPr lang="en-US" sz="4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A. Recurring nova increases  </a:t>
            </a:r>
          </a:p>
          <a:p>
            <a:pPr marL="609600" indent="-609600" eaLnBrk="1" hangingPunct="1">
              <a:lnSpc>
                <a:spcPct val="90000"/>
              </a:lnSpc>
              <a:buFont typeface="Times" charset="0"/>
              <a:buNone/>
            </a:pPr>
            <a:r>
              <a:rPr lang="en-US" sz="4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   white dwarf</a:t>
            </a:r>
            <a:r>
              <a:rPr lang="ja-JP" altLang="en-US" sz="4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4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s mass up to..</a:t>
            </a:r>
          </a:p>
          <a:p>
            <a:pPr marL="609600" indent="-609600" eaLnBrk="1" hangingPunct="1">
              <a:lnSpc>
                <a:spcPct val="90000"/>
              </a:lnSpc>
              <a:buFont typeface="Times" charset="0"/>
              <a:buNone/>
            </a:pPr>
            <a:r>
              <a:rPr lang="en-US" sz="4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B. ..the </a:t>
            </a:r>
            <a:r>
              <a:rPr lang="en-US" sz="4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rPr>
              <a:t>Chandrasekhar limit</a:t>
            </a:r>
            <a:r>
              <a:rPr lang="en-US" sz="4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:</a:t>
            </a:r>
          </a:p>
          <a:p>
            <a:pPr marL="609600" indent="-609600" eaLnBrk="1" hangingPunct="1">
              <a:lnSpc>
                <a:spcPct val="90000"/>
              </a:lnSpc>
              <a:buFont typeface="Times" charset="0"/>
              <a:buNone/>
            </a:pPr>
            <a:r>
              <a:rPr lang="en-US" sz="4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  max. mass of a w. dwarf:  </a:t>
            </a:r>
            <a:r>
              <a:rPr lang="en-US"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1.4 M</a:t>
            </a:r>
            <a:r>
              <a:rPr lang="en-US" sz="4400" baseline="-25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sun</a:t>
            </a:r>
            <a:endParaRPr lang="en-US" sz="4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Times" charset="0"/>
              <a:buNone/>
            </a:pPr>
            <a:r>
              <a:rPr lang="en-US" sz="4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C. Carbon fusion begins simultaneously throughout core</a:t>
            </a:r>
          </a:p>
          <a:p>
            <a:pPr marL="609600" indent="-609600" eaLnBrk="1" hangingPunct="1">
              <a:lnSpc>
                <a:spcPct val="90000"/>
              </a:lnSpc>
              <a:buFont typeface="Times" charset="0"/>
              <a:buNone/>
            </a:pPr>
            <a:r>
              <a:rPr lang="en-US" sz="4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D.White dwarf explodes</a:t>
            </a:r>
            <a:r>
              <a:rPr lang="en-US" sz="4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(no H</a:t>
            </a:r>
            <a:r>
              <a:rPr lang="en-US" sz="2800" baseline="-25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8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in spectra)</a:t>
            </a:r>
          </a:p>
          <a:p>
            <a:pPr marL="609600" indent="-609600" eaLnBrk="1" hangingPunct="1">
              <a:lnSpc>
                <a:spcPct val="90000"/>
              </a:lnSpc>
              <a:buFont typeface="Times" charset="0"/>
              <a:buNone/>
            </a:pPr>
            <a:r>
              <a:rPr lang="en-US" sz="4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-228600"/>
            <a:ext cx="7924800" cy="127635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F. Effects of a black hole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55626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Times" pitchFamily="32" charset="0"/>
              <a:buNone/>
              <a:defRPr/>
            </a:pPr>
            <a:r>
              <a:rPr lang="en-US" sz="3600" dirty="0">
                <a:ea typeface="ＭＳ Ｐゴシック" pitchFamily="32" charset="-128"/>
                <a:cs typeface="ＭＳ Ｐゴシック" pitchFamily="32" charset="-128"/>
              </a:rPr>
              <a:t>  </a:t>
            </a:r>
            <a:r>
              <a:rPr lang="en-US" sz="4000" dirty="0">
                <a:ea typeface="ＭＳ Ｐゴシック" pitchFamily="32" charset="-128"/>
                <a:cs typeface="ＭＳ Ｐゴシック" pitchFamily="32" charset="-128"/>
              </a:rPr>
              <a:t>1. Outside the event horizon,</a:t>
            </a:r>
            <a:r>
              <a:rPr lang="en-US" sz="4000" dirty="0" smtClean="0">
                <a:ea typeface="ＭＳ Ｐゴシック" pitchFamily="32" charset="-128"/>
                <a:cs typeface="ＭＳ Ｐゴシック" pitchFamily="32" charset="-128"/>
              </a:rPr>
              <a:t> a black hole’s gravity </a:t>
            </a:r>
            <a:r>
              <a:rPr lang="en-US" sz="4000" dirty="0">
                <a:ea typeface="ＭＳ Ｐゴシック" pitchFamily="32" charset="-128"/>
                <a:cs typeface="ＭＳ Ｐゴシック" pitchFamily="32" charset="-128"/>
              </a:rPr>
              <a:t>is no different than a </a:t>
            </a:r>
            <a:r>
              <a:rPr lang="en-US" sz="4000" dirty="0" smtClean="0">
                <a:ea typeface="ＭＳ Ｐゴシック" pitchFamily="32" charset="-128"/>
                <a:cs typeface="ＭＳ Ｐゴシック" pitchFamily="32" charset="-128"/>
              </a:rPr>
              <a:t>star’s gravity</a:t>
            </a:r>
          </a:p>
          <a:p>
            <a:pPr marL="609600" indent="-609600" eaLnBrk="1" hangingPunct="1">
              <a:lnSpc>
                <a:spcPct val="90000"/>
              </a:lnSpc>
              <a:buFont typeface="Times" pitchFamily="32" charset="0"/>
              <a:buNone/>
              <a:defRPr/>
            </a:pPr>
            <a:r>
              <a:rPr lang="en-US" sz="4000" dirty="0">
                <a:ea typeface="ＭＳ Ｐゴシック" pitchFamily="32" charset="-128"/>
                <a:cs typeface="ＭＳ Ｐゴシック" pitchFamily="32" charset="-128"/>
              </a:rPr>
              <a:t>  2. Objects </a:t>
            </a:r>
            <a:r>
              <a:rPr lang="en-US" sz="4000" dirty="0">
                <a:solidFill>
                  <a:schemeClr val="tx2"/>
                </a:solidFill>
                <a:ea typeface="ＭＳ Ｐゴシック" pitchFamily="32" charset="-128"/>
                <a:cs typeface="ＭＳ Ｐゴシック" pitchFamily="32" charset="-128"/>
              </a:rPr>
              <a:t>stretched</a:t>
            </a:r>
            <a:r>
              <a:rPr lang="en-US" sz="4000" dirty="0">
                <a:ea typeface="ＭＳ Ｐゴシック" pitchFamily="32" charset="-128"/>
                <a:cs typeface="ＭＳ Ｐゴシック" pitchFamily="32" charset="-128"/>
              </a:rPr>
              <a:t> </a:t>
            </a:r>
            <a:r>
              <a:rPr lang="en-US" sz="4000" dirty="0" smtClean="0">
                <a:ea typeface="ＭＳ Ｐゴシック" pitchFamily="32" charset="-128"/>
                <a:cs typeface="ＭＳ Ｐゴシック" pitchFamily="32" charset="-128"/>
              </a:rPr>
              <a:t>out - __________</a:t>
            </a:r>
          </a:p>
          <a:p>
            <a:pPr marL="609600" indent="-609600" eaLnBrk="1" hangingPunct="1">
              <a:lnSpc>
                <a:spcPct val="90000"/>
              </a:lnSpc>
              <a:buFont typeface="Times" pitchFamily="32" charset="0"/>
              <a:buNone/>
              <a:defRPr/>
            </a:pPr>
            <a:r>
              <a:rPr lang="en-US" sz="4000" dirty="0">
                <a:ea typeface="ＭＳ Ｐゴシック" pitchFamily="32" charset="-128"/>
                <a:cs typeface="ＭＳ Ｐゴシック" pitchFamily="32" charset="-128"/>
              </a:rPr>
              <a:t>  3.Torn matter creates heat in the form                of 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ea typeface="ＭＳ Ｐゴシック" pitchFamily="32" charset="-128"/>
                <a:cs typeface="ＭＳ Ｐゴシック" pitchFamily="32" charset="-128"/>
              </a:rPr>
              <a:t>X-rays</a:t>
            </a:r>
          </a:p>
          <a:p>
            <a:pPr marL="609600" indent="-609600" eaLnBrk="1" hangingPunct="1">
              <a:lnSpc>
                <a:spcPct val="90000"/>
              </a:lnSpc>
              <a:buFont typeface="Times" pitchFamily="32" charset="0"/>
              <a:buNone/>
              <a:defRPr/>
            </a:pPr>
            <a:r>
              <a:rPr lang="en-US" sz="4000" dirty="0">
                <a:solidFill>
                  <a:schemeClr val="hlink"/>
                </a:solidFill>
                <a:ea typeface="ＭＳ Ｐゴシック" pitchFamily="32" charset="-128"/>
                <a:cs typeface="ＭＳ Ｐゴシック" pitchFamily="32" charset="-128"/>
              </a:rPr>
              <a:t>  </a:t>
            </a:r>
            <a:r>
              <a:rPr lang="en-US" sz="4000" dirty="0">
                <a:ea typeface="ＭＳ Ｐゴシック" pitchFamily="32" charset="-128"/>
                <a:cs typeface="ＭＳ Ｐゴシック" pitchFamily="32" charset="-128"/>
              </a:rPr>
              <a:t>4. </a:t>
            </a:r>
            <a:r>
              <a:rPr lang="en-US" sz="4000" dirty="0">
                <a:solidFill>
                  <a:schemeClr val="hlink"/>
                </a:solidFill>
                <a:ea typeface="ＭＳ Ｐゴシック" pitchFamily="32" charset="-128"/>
                <a:cs typeface="ＭＳ Ｐゴシック" pitchFamily="32" charset="-128"/>
              </a:rPr>
              <a:t>Time dilation</a:t>
            </a:r>
            <a:r>
              <a:rPr lang="en-US" sz="4000" dirty="0">
                <a:ea typeface="ＭＳ Ｐゴシック" pitchFamily="32" charset="-128"/>
                <a:cs typeface="ＭＳ Ｐゴシック" pitchFamily="32" charset="-128"/>
              </a:rPr>
              <a:t> for </a:t>
            </a:r>
            <a:r>
              <a:rPr lang="en-US" sz="4000" i="1" dirty="0">
                <a:ea typeface="ＭＳ Ｐゴシック" pitchFamily="32" charset="-128"/>
                <a:cs typeface="ＭＳ Ｐゴシック" pitchFamily="32" charset="-128"/>
              </a:rPr>
              <a:t>observer</a:t>
            </a:r>
          </a:p>
          <a:p>
            <a:pPr marL="609600" indent="-609600" eaLnBrk="1" hangingPunct="1">
              <a:lnSpc>
                <a:spcPct val="90000"/>
              </a:lnSpc>
              <a:buFont typeface="Times" pitchFamily="32" charset="0"/>
              <a:buNone/>
              <a:defRPr/>
            </a:pPr>
            <a:r>
              <a:rPr lang="en-US" sz="4000" dirty="0">
                <a:solidFill>
                  <a:srgbClr val="F82812"/>
                </a:solidFill>
                <a:ea typeface="ＭＳ Ｐゴシック" pitchFamily="32" charset="-128"/>
                <a:cs typeface="ＭＳ Ｐゴシック" pitchFamily="32" charset="-128"/>
              </a:rPr>
              <a:t>  </a:t>
            </a:r>
            <a:r>
              <a:rPr lang="en-US" sz="4000" dirty="0">
                <a:ea typeface="ＭＳ Ｐゴシック" pitchFamily="32" charset="-128"/>
                <a:cs typeface="ＭＳ Ｐゴシック" pitchFamily="32" charset="-128"/>
              </a:rPr>
              <a:t>5.</a:t>
            </a:r>
            <a:r>
              <a:rPr lang="en-US" sz="4000" dirty="0">
                <a:solidFill>
                  <a:srgbClr val="F82812"/>
                </a:solidFill>
                <a:ea typeface="ＭＳ Ｐゴシック" pitchFamily="32" charset="-128"/>
                <a:cs typeface="ＭＳ Ｐゴシック" pitchFamily="32" charset="-128"/>
              </a:rPr>
              <a:t> Gravitational </a:t>
            </a:r>
            <a:r>
              <a:rPr lang="en-US" sz="4000" dirty="0" err="1">
                <a:solidFill>
                  <a:srgbClr val="F82812"/>
                </a:solidFill>
                <a:ea typeface="ＭＳ Ｐゴシック" pitchFamily="32" charset="-128"/>
                <a:cs typeface="ＭＳ Ｐゴシック" pitchFamily="32" charset="-128"/>
              </a:rPr>
              <a:t>redshift</a:t>
            </a:r>
            <a:r>
              <a:rPr lang="en-US" sz="4000" dirty="0">
                <a:ea typeface="ＭＳ Ｐゴシック" pitchFamily="32" charset="-128"/>
                <a:cs typeface="ＭＳ Ｐゴシック" pitchFamily="32" charset="-128"/>
              </a:rPr>
              <a:t>:  Radiation does work to escape - lower freq.</a:t>
            </a:r>
          </a:p>
          <a:p>
            <a:pPr marL="609600" indent="-609600" eaLnBrk="1" hangingPunct="1">
              <a:lnSpc>
                <a:spcPct val="90000"/>
              </a:lnSpc>
              <a:buFont typeface="Times" pitchFamily="32" charset="0"/>
              <a:buNone/>
              <a:defRPr/>
            </a:pPr>
            <a:endParaRPr lang="en-US" dirty="0">
              <a:ea typeface="ＭＳ Ｐゴシック" pitchFamily="32" charset="-128"/>
              <a:cs typeface="ＭＳ Ｐゴシック" pitchFamily="32" charset="-128"/>
            </a:endParaRPr>
          </a:p>
          <a:p>
            <a:pPr marL="609600" indent="-609600" eaLnBrk="1" hangingPunct="1">
              <a:lnSpc>
                <a:spcPct val="90000"/>
              </a:lnSpc>
              <a:buFont typeface="Times" pitchFamily="32" charset="0"/>
              <a:buNone/>
              <a:defRPr/>
            </a:pPr>
            <a:r>
              <a:rPr lang="en-US" i="1" dirty="0">
                <a:ea typeface="ＭＳ Ｐゴシック" pitchFamily="32" charset="-128"/>
                <a:cs typeface="ＭＳ Ｐゴシック" pitchFamily="32" charset="-128"/>
              </a:rPr>
              <a:t>  </a:t>
            </a:r>
            <a:r>
              <a:rPr lang="en-US" dirty="0">
                <a:ea typeface="ＭＳ Ｐゴシック" pitchFamily="32" charset="-128"/>
                <a:cs typeface="ＭＳ Ｐゴシック" pitchFamily="32" charset="-128"/>
              </a:rPr>
              <a:t> </a:t>
            </a:r>
            <a:endParaRPr lang="en-US" sz="3600" i="1" dirty="0">
              <a:ea typeface="ＭＳ Ｐゴシック" pitchFamily="32" charset="-128"/>
              <a:cs typeface="ＭＳ Ｐゴシック" pitchFamily="32" charset="-128"/>
            </a:endParaRPr>
          </a:p>
          <a:p>
            <a:pPr marL="609600" indent="-609600" eaLnBrk="1" hangingPunct="1">
              <a:lnSpc>
                <a:spcPct val="90000"/>
              </a:lnSpc>
              <a:buFont typeface="Times" pitchFamily="32" charset="0"/>
              <a:buNone/>
              <a:defRPr/>
            </a:pPr>
            <a:r>
              <a:rPr lang="en-US" dirty="0">
                <a:solidFill>
                  <a:schemeClr val="bg2"/>
                </a:solidFill>
                <a:ea typeface="ＭＳ Ｐゴシック" pitchFamily="32" charset="-128"/>
                <a:cs typeface="ＭＳ Ｐゴシック" pitchFamily="32" charset="-128"/>
              </a:rPr>
              <a:t> 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Picture 3" descr="Cool black hole pic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350" y="0"/>
            <a:ext cx="8875713" cy="6858000"/>
          </a:xfr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89" name="Content Placeholder 2" descr="art.black.hole.gi.jpg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G. Evidence    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Times" charset="0"/>
              <a:buNone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 </a:t>
            </a:r>
            <a:r>
              <a:rPr lang="en-US" sz="4000">
                <a:latin typeface="Arial" charset="0"/>
                <a:ea typeface="ＭＳ Ｐゴシック" charset="0"/>
                <a:cs typeface="ＭＳ Ｐゴシック" charset="0"/>
              </a:rPr>
              <a:t>1. Binary system with a massive, </a:t>
            </a:r>
          </a:p>
          <a:p>
            <a:pPr marL="609600" indent="-609600" eaLnBrk="1" hangingPunct="1">
              <a:lnSpc>
                <a:spcPct val="90000"/>
              </a:lnSpc>
              <a:buFont typeface="Times" charset="0"/>
              <a:buNone/>
            </a:pPr>
            <a:r>
              <a:rPr lang="en-US" sz="4000">
                <a:latin typeface="Arial" charset="0"/>
                <a:ea typeface="ＭＳ Ｐゴシック" charset="0"/>
                <a:cs typeface="ＭＳ Ｐゴシック" charset="0"/>
              </a:rPr>
              <a:t>      invisible companion</a:t>
            </a:r>
          </a:p>
          <a:p>
            <a:pPr marL="609600" indent="-609600" eaLnBrk="1" hangingPunct="1">
              <a:lnSpc>
                <a:spcPct val="90000"/>
              </a:lnSpc>
              <a:buFont typeface="Times" charset="0"/>
              <a:buNone/>
            </a:pPr>
            <a:r>
              <a:rPr lang="en-US" sz="4000">
                <a:latin typeface="Arial" charset="0"/>
                <a:ea typeface="ＭＳ Ｐゴシック" charset="0"/>
                <a:cs typeface="ＭＳ Ｐゴシック" charset="0"/>
              </a:rPr>
              <a:t>  2. </a:t>
            </a:r>
            <a:r>
              <a:rPr lang="en-US" sz="4000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rPr>
              <a:t>Cygnus X-1</a:t>
            </a:r>
            <a:r>
              <a:rPr lang="en-US" sz="4000">
                <a:latin typeface="Arial" charset="0"/>
                <a:ea typeface="ＭＳ Ｐゴシック" charset="0"/>
                <a:cs typeface="ＭＳ Ｐゴシック" charset="0"/>
              </a:rPr>
              <a:t>:    10 M</a:t>
            </a:r>
            <a:r>
              <a:rPr lang="en-US" sz="4000" baseline="-25000">
                <a:latin typeface="Arial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4000">
                <a:latin typeface="Arial" charset="0"/>
                <a:ea typeface="ＭＳ Ｐゴシック" charset="0"/>
                <a:cs typeface="ＭＳ Ｐゴシック" charset="0"/>
              </a:rPr>
              <a:t>, X-rays..</a:t>
            </a:r>
          </a:p>
          <a:p>
            <a:pPr marL="609600" indent="-609600" eaLnBrk="1" hangingPunct="1">
              <a:lnSpc>
                <a:spcPct val="90000"/>
              </a:lnSpc>
              <a:buFont typeface="Times" charset="0"/>
              <a:buNone/>
            </a:pPr>
            <a:r>
              <a:rPr lang="en-US" sz="4000">
                <a:latin typeface="Arial" charset="0"/>
                <a:ea typeface="ＭＳ Ｐゴシック" charset="0"/>
                <a:cs typeface="ＭＳ Ｐゴシック" charset="0"/>
              </a:rPr>
              <a:t>	  First confirmed </a:t>
            </a:r>
            <a:r>
              <a:rPr lang="en-US" sz="4000" i="1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rPr>
              <a:t>stellar</a:t>
            </a:r>
            <a:r>
              <a:rPr lang="en-US" sz="4000" i="1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4000">
                <a:latin typeface="Arial" charset="0"/>
                <a:ea typeface="ＭＳ Ｐゴシック" charset="0"/>
                <a:cs typeface="ＭＳ Ｐゴシック" charset="0"/>
              </a:rPr>
              <a:t>black hole</a:t>
            </a:r>
          </a:p>
          <a:p>
            <a:pPr marL="609600" indent="-609600" eaLnBrk="1" hangingPunct="1">
              <a:lnSpc>
                <a:spcPct val="90000"/>
              </a:lnSpc>
              <a:buFont typeface="Times" charset="0"/>
              <a:buNone/>
            </a:pPr>
            <a:r>
              <a:rPr lang="en-US" sz="4000">
                <a:latin typeface="Arial" charset="0"/>
                <a:ea typeface="ＭＳ Ｐゴシック" charset="0"/>
                <a:cs typeface="ＭＳ Ｐゴシック" charset="0"/>
              </a:rPr>
              <a:t>  3. </a:t>
            </a:r>
            <a:r>
              <a:rPr lang="en-US" sz="4000">
                <a:solidFill>
                  <a:srgbClr val="F82812"/>
                </a:solidFill>
                <a:latin typeface="Arial" charset="0"/>
                <a:ea typeface="ＭＳ Ｐゴシック" charset="0"/>
                <a:cs typeface="ＭＳ Ｐゴシック" charset="0"/>
              </a:rPr>
              <a:t>Supermassive black holes </a:t>
            </a:r>
          </a:p>
          <a:p>
            <a:pPr marL="609600" indent="-609600" eaLnBrk="1" hangingPunct="1">
              <a:lnSpc>
                <a:spcPct val="90000"/>
              </a:lnSpc>
              <a:buFont typeface="Times" charset="0"/>
              <a:buNone/>
            </a:pPr>
            <a:r>
              <a:rPr lang="en-US" sz="4000">
                <a:solidFill>
                  <a:srgbClr val="F82812"/>
                </a:solidFill>
                <a:latin typeface="Arial" charset="0"/>
                <a:ea typeface="ＭＳ Ｐゴシック" charset="0"/>
                <a:cs typeface="ＭＳ Ｐゴシック" charset="0"/>
              </a:rPr>
              <a:t>    </a:t>
            </a:r>
            <a:r>
              <a:rPr lang="en-US" sz="4000">
                <a:latin typeface="Arial" charset="0"/>
                <a:ea typeface="ＭＳ Ｐゴシック" charset="0"/>
                <a:cs typeface="ＭＳ Ｐゴシック" charset="0"/>
              </a:rPr>
              <a:t>a. Up to a billion solar masses!</a:t>
            </a:r>
          </a:p>
          <a:p>
            <a:pPr marL="609600" indent="-609600" eaLnBrk="1" hangingPunct="1">
              <a:lnSpc>
                <a:spcPct val="90000"/>
              </a:lnSpc>
              <a:buFont typeface="Times" charset="0"/>
              <a:buNone/>
            </a:pPr>
            <a:r>
              <a:rPr lang="en-US" sz="4000">
                <a:latin typeface="Arial" charset="0"/>
                <a:ea typeface="ＭＳ Ｐゴシック" charset="0"/>
                <a:cs typeface="ＭＳ Ｐゴシック" charset="0"/>
              </a:rPr>
              <a:t>    b. Found at the heart of large   galaxies  Ex/ Milky Way (3 mill. M</a:t>
            </a:r>
            <a:r>
              <a:rPr lang="en-US" sz="4000" baseline="-25000">
                <a:latin typeface="Arial" charset="0"/>
                <a:ea typeface="ＭＳ Ｐゴシック" charset="0"/>
                <a:cs typeface="ＭＳ Ｐゴシック" charset="0"/>
              </a:rPr>
              <a:t>sun</a:t>
            </a:r>
            <a:r>
              <a:rPr lang="en-US" sz="400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pPr marL="609600" indent="-609600" eaLnBrk="1" hangingPunct="1">
              <a:lnSpc>
                <a:spcPct val="90000"/>
              </a:lnSpc>
              <a:buFont typeface="Times" charset="0"/>
              <a:buNone/>
            </a:pPr>
            <a:r>
              <a:rPr lang="en-US" sz="4000">
                <a:latin typeface="Arial" charset="0"/>
                <a:ea typeface="ＭＳ Ｐゴシック" charset="0"/>
                <a:cs typeface="ＭＳ Ｐゴシック" charset="0"/>
              </a:rPr>
              <a:t>    c. Jets of matter/energy leave vicinity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Black hole accretion disk in action.mov" descr="Macintosh HD:Users:Teacher:Desktop:ASTRONOMY:Astronomy Pics/Clips:STARS:Black Holes:Black hole accretion disk in action.mov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33" fill="hold"/>
                                        <p:tgtEl>
                                          <p:spTgt spid="921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216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2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21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62"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blackhole.mov" descr="/Users/teacher/Desktop/Astronomy Pics:Clips/STARS/White Dwarfs, Neutron Stars, &amp; Black Holes/blackhole.mov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593725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33" fill="hold"/>
                                        <p:tgtEl>
                                          <p:spTgt spid="942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42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42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42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210"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7" name="Picture 5" descr="Black Hole Jet 2007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2075"/>
            <a:ext cx="9144000" cy="6673850"/>
          </a:xfr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1206500" y="315913"/>
            <a:ext cx="7556500" cy="1284287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III. Heavy Element Fusion in Massive Stars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9144000" cy="51816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Times" charset="0"/>
              <a:buNone/>
            </a:pPr>
            <a:r>
              <a:rPr lang="en-US" sz="4000">
                <a:latin typeface="Arial" charset="0"/>
                <a:ea typeface="ＭＳ Ｐゴシック" charset="0"/>
                <a:cs typeface="ＭＳ Ｐゴシック" charset="0"/>
              </a:rPr>
              <a:t>A. Elements up to iron fuse</a:t>
            </a:r>
          </a:p>
          <a:p>
            <a:pPr marL="609600" indent="-609600" eaLnBrk="1" hangingPunct="1">
              <a:lnSpc>
                <a:spcPct val="90000"/>
              </a:lnSpc>
              <a:buFont typeface="Times" charset="0"/>
              <a:buNone/>
            </a:pPr>
            <a:r>
              <a:rPr lang="en-US" sz="4000">
                <a:latin typeface="Arial" charset="0"/>
                <a:ea typeface="ＭＳ Ｐゴシック" charset="0"/>
                <a:cs typeface="ＭＳ Ｐゴシック" charset="0"/>
              </a:rPr>
              <a:t>B. Time decreases</a:t>
            </a:r>
          </a:p>
          <a:p>
            <a:pPr marL="609600" indent="-609600" eaLnBrk="1" hangingPunct="1">
              <a:lnSpc>
                <a:spcPct val="90000"/>
              </a:lnSpc>
              <a:buFont typeface="Times" charset="0"/>
              <a:buNone/>
            </a:pPr>
            <a:r>
              <a:rPr lang="en-US" sz="4000">
                <a:latin typeface="Arial" charset="0"/>
                <a:ea typeface="ＭＳ Ｐゴシック" charset="0"/>
                <a:cs typeface="ＭＳ Ｐゴシック" charset="0"/>
              </a:rPr>
              <a:t>for each stage:</a:t>
            </a:r>
          </a:p>
          <a:p>
            <a:pPr marL="609600" indent="-609600" eaLnBrk="1" hangingPunct="1">
              <a:lnSpc>
                <a:spcPct val="90000"/>
              </a:lnSpc>
              <a:buFont typeface="Times" charset="0"/>
              <a:buNone/>
            </a:pPr>
            <a:r>
              <a:rPr lang="en-US" sz="4000">
                <a:latin typeface="Arial" charset="0"/>
                <a:ea typeface="ＭＳ Ｐゴシック" charset="0"/>
                <a:cs typeface="ＭＳ Ｐゴシック" charset="0"/>
              </a:rPr>
              <a:t>  O</a:t>
            </a:r>
            <a:r>
              <a:rPr lang="en-US" sz="4000" baseline="-25000"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4000">
                <a:latin typeface="Arial" charset="0"/>
                <a:ea typeface="ＭＳ Ｐゴシック" charset="0"/>
                <a:cs typeface="ＭＳ Ｐゴシック" charset="0"/>
              </a:rPr>
              <a:t> 1 yr.</a:t>
            </a:r>
          </a:p>
          <a:p>
            <a:pPr marL="609600" indent="-609600" eaLnBrk="1" hangingPunct="1">
              <a:lnSpc>
                <a:spcPct val="90000"/>
              </a:lnSpc>
              <a:buFont typeface="Times" charset="0"/>
              <a:buNone/>
            </a:pPr>
            <a:r>
              <a:rPr lang="en-US" sz="4000">
                <a:latin typeface="Arial" charset="0"/>
                <a:ea typeface="ＭＳ Ｐゴシック" charset="0"/>
                <a:cs typeface="ＭＳ Ｐゴシック" charset="0"/>
              </a:rPr>
              <a:t>  Si 1 wk.</a:t>
            </a:r>
          </a:p>
          <a:p>
            <a:pPr marL="609600" indent="-609600" eaLnBrk="1" hangingPunct="1">
              <a:lnSpc>
                <a:spcPct val="90000"/>
              </a:lnSpc>
              <a:buFont typeface="Times" charset="0"/>
              <a:buNone/>
            </a:pPr>
            <a:r>
              <a:rPr lang="en-US" sz="4000">
                <a:latin typeface="Arial" charset="0"/>
                <a:ea typeface="ＭＳ Ｐゴシック" charset="0"/>
                <a:cs typeface="ＭＳ Ｐゴシック" charset="0"/>
              </a:rPr>
              <a:t>  Fe 1 day</a:t>
            </a:r>
          </a:p>
          <a:p>
            <a:pPr marL="609600" indent="-609600" eaLnBrk="1" hangingPunct="1">
              <a:lnSpc>
                <a:spcPct val="90000"/>
              </a:lnSpc>
              <a:buFont typeface="Times" charset="0"/>
              <a:buNone/>
            </a:pPr>
            <a:endParaRPr lang="en-US" sz="400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Times" charset="0"/>
              <a:buNone/>
            </a:pPr>
            <a:endParaRPr lang="en-US" sz="40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560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438400"/>
            <a:ext cx="4267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Content Placeholder 3" descr="image00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67" r="-3967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609600" indent="-609600" eaLnBrk="1" hangingPunct="1">
              <a:buFont typeface="Times" charset="0"/>
              <a:buNone/>
            </a:pPr>
            <a:r>
              <a:rPr lang="en-US" sz="4400">
                <a:latin typeface="Arial" charset="0"/>
                <a:ea typeface="ＭＳ Ｐゴシック" charset="0"/>
                <a:cs typeface="ＭＳ Ｐゴシック" charset="0"/>
              </a:rPr>
              <a:t>C. </a:t>
            </a:r>
            <a:r>
              <a:rPr lang="en-US" sz="4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rPr>
              <a:t>Iron</a:t>
            </a:r>
            <a:r>
              <a:rPr lang="en-US" sz="4400">
                <a:latin typeface="Arial" charset="0"/>
                <a:ea typeface="ＭＳ Ｐゴシック" charset="0"/>
                <a:cs typeface="ＭＳ Ｐゴシック" charset="0"/>
              </a:rPr>
              <a:t> is the most stable element</a:t>
            </a:r>
          </a:p>
          <a:p>
            <a:pPr marL="609600" indent="-609600" eaLnBrk="1" hangingPunct="1">
              <a:buFont typeface="Times" charset="0"/>
              <a:buNone/>
            </a:pPr>
            <a:r>
              <a:rPr lang="en-US" sz="4400">
                <a:latin typeface="Arial" charset="0"/>
                <a:ea typeface="ＭＳ Ｐゴシック" charset="0"/>
                <a:cs typeface="ＭＳ Ｐゴシック" charset="0"/>
              </a:rPr>
              <a:t>  1. No natural fission or fusion</a:t>
            </a:r>
          </a:p>
          <a:p>
            <a:pPr marL="609600" indent="-609600" eaLnBrk="1" hangingPunct="1">
              <a:buFont typeface="Times" charset="0"/>
              <a:buNone/>
            </a:pPr>
            <a:r>
              <a:rPr lang="en-US" sz="4400">
                <a:latin typeface="Arial" charset="0"/>
                <a:ea typeface="ＭＳ Ｐゴシック" charset="0"/>
                <a:cs typeface="ＭＳ Ｐゴシック" charset="0"/>
              </a:rPr>
              <a:t>  2. </a:t>
            </a:r>
            <a:r>
              <a:rPr lang="en-US" sz="440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rPr>
              <a:t>Photodisintegration</a:t>
            </a:r>
            <a:r>
              <a:rPr lang="en-US" sz="4400">
                <a:latin typeface="Arial" charset="0"/>
                <a:ea typeface="ＭＳ Ｐゴシック" charset="0"/>
                <a:cs typeface="ＭＳ Ｐゴシック" charset="0"/>
              </a:rPr>
              <a:t> of core</a:t>
            </a:r>
          </a:p>
          <a:p>
            <a:pPr marL="609600" indent="-609600" eaLnBrk="1" hangingPunct="1">
              <a:buFont typeface="Times" charset="0"/>
              <a:buNone/>
            </a:pPr>
            <a:r>
              <a:rPr lang="en-US" sz="4400">
                <a:latin typeface="Arial" charset="0"/>
                <a:ea typeface="ＭＳ Ｐゴシック" charset="0"/>
                <a:cs typeface="ＭＳ Ｐゴシック" charset="0"/>
              </a:rPr>
              <a:t>  3. Quickly collapses </a:t>
            </a:r>
          </a:p>
          <a:p>
            <a:pPr marL="609600" indent="-609600" eaLnBrk="1" hangingPunct="1">
              <a:lnSpc>
                <a:spcPct val="90000"/>
              </a:lnSpc>
              <a:buFont typeface="Times" charset="0"/>
              <a:buNone/>
            </a:pPr>
            <a:r>
              <a:rPr lang="en-US" sz="4400">
                <a:latin typeface="Arial" charset="0"/>
                <a:ea typeface="ＭＳ Ｐゴシック" charset="0"/>
                <a:cs typeface="ＭＳ Ｐゴシック" charset="0"/>
              </a:rPr>
              <a:t>D. e</a:t>
            </a:r>
            <a:r>
              <a:rPr lang="ja-JP" altLang="en-US" sz="440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4400">
                <a:latin typeface="Arial" charset="0"/>
                <a:ea typeface="ＭＳ Ｐゴシック" charset="0"/>
                <a:cs typeface="ＭＳ Ｐゴシック" charset="0"/>
              </a:rPr>
              <a:t>s &amp; protons fuse into neutrons</a:t>
            </a:r>
          </a:p>
          <a:p>
            <a:pPr marL="609600" indent="-609600" eaLnBrk="1" hangingPunct="1">
              <a:lnSpc>
                <a:spcPct val="90000"/>
              </a:lnSpc>
              <a:buFont typeface="Times" charset="0"/>
              <a:buNone/>
            </a:pPr>
            <a:r>
              <a:rPr lang="en-US" sz="4400">
                <a:latin typeface="Arial" charset="0"/>
                <a:ea typeface="ＭＳ Ｐゴシック" charset="0"/>
                <a:cs typeface="ＭＳ Ｐゴシック" charset="0"/>
              </a:rPr>
              <a:t>E. </a:t>
            </a:r>
            <a:r>
              <a:rPr lang="en-US" sz="440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rPr>
              <a:t>Neutron degeneracy</a:t>
            </a:r>
            <a:r>
              <a:rPr lang="en-US" sz="4400">
                <a:latin typeface="Arial" charset="0"/>
                <a:ea typeface="ＭＳ Ｐゴシック" charset="0"/>
                <a:cs typeface="ＭＳ Ｐゴシック" charset="0"/>
              </a:rPr>
              <a:t> prevents total collapse</a:t>
            </a:r>
          </a:p>
          <a:p>
            <a:pPr marL="609600" indent="-609600" eaLnBrk="1" hangingPunct="1">
              <a:lnSpc>
                <a:spcPct val="90000"/>
              </a:lnSpc>
              <a:buFont typeface="Times" charset="0"/>
              <a:buNone/>
            </a:pPr>
            <a:r>
              <a:rPr lang="en-US" sz="4400">
                <a:latin typeface="Arial" charset="0"/>
                <a:ea typeface="ＭＳ Ｐゴシック" charset="0"/>
                <a:cs typeface="ＭＳ Ｐゴシック" charset="0"/>
              </a:rPr>
              <a:t>F. Collapse </a:t>
            </a:r>
            <a:r>
              <a:rPr lang="en-US" sz="4400" u="sng">
                <a:latin typeface="Arial" charset="0"/>
                <a:ea typeface="ＭＳ Ｐゴシック" charset="0"/>
                <a:cs typeface="ＭＳ Ｐゴシック" charset="0"/>
              </a:rPr>
              <a:t>rebounds</a:t>
            </a:r>
            <a:r>
              <a:rPr lang="en-US" sz="4400">
                <a:latin typeface="Arial" charset="0"/>
                <a:ea typeface="ＭＳ Ｐゴシック" charset="0"/>
                <a:cs typeface="ＭＳ Ｐゴシック" charset="0"/>
              </a:rPr>
              <a:t> in &lt; 1 sec.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467600" cy="9144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IV. Type II Supernova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pPr marL="609600" indent="-609600" eaLnBrk="1" hangingPunct="1">
              <a:buFont typeface="Times" charset="0"/>
              <a:buNone/>
            </a:pPr>
            <a:r>
              <a:rPr lang="en-US" sz="4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A.</a:t>
            </a:r>
            <a:r>
              <a:rPr lang="en-US" sz="4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4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Core-collapse of massive star</a:t>
            </a:r>
          </a:p>
          <a:p>
            <a:pPr marL="609600" indent="-609600" eaLnBrk="1" hangingPunct="1">
              <a:buFont typeface="Times" charset="0"/>
              <a:buNone/>
            </a:pPr>
            <a:r>
              <a:rPr lang="en-US" sz="4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B. Rebounding shock wave blows           </a:t>
            </a:r>
          </a:p>
          <a:p>
            <a:pPr marL="609600" indent="-609600" eaLnBrk="1" hangingPunct="1">
              <a:buFont typeface="Times" charset="0"/>
              <a:buNone/>
            </a:pPr>
            <a:r>
              <a:rPr lang="en-US" sz="4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    outer layers of star into space</a:t>
            </a:r>
          </a:p>
          <a:p>
            <a:pPr marL="609600" indent="-609600" eaLnBrk="1" hangingPunct="1">
              <a:buFont typeface="Times" charset="0"/>
              <a:buNone/>
            </a:pPr>
            <a:r>
              <a:rPr lang="en-US" sz="4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C. As bright as an </a:t>
            </a:r>
            <a:r>
              <a:rPr lang="en-US" sz="4400" i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entire galaxy</a:t>
            </a:r>
            <a:r>
              <a:rPr lang="en-US" sz="4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!</a:t>
            </a:r>
          </a:p>
          <a:p>
            <a:pPr marL="609600" indent="-609600" eaLnBrk="1" hangingPunct="1">
              <a:buFont typeface="Times" charset="0"/>
              <a:buNone/>
            </a:pPr>
            <a:r>
              <a:rPr lang="en-US" sz="4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D. Signature:</a:t>
            </a:r>
          </a:p>
          <a:p>
            <a:pPr marL="609600" indent="-609600" eaLnBrk="1" hangingPunct="1">
              <a:buFont typeface="Times" charset="0"/>
              <a:buNone/>
            </a:pPr>
            <a:r>
              <a:rPr lang="en-US" sz="4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   1. Abundance of H</a:t>
            </a:r>
            <a:r>
              <a:rPr lang="en-US" sz="4400" baseline="-25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endParaRPr lang="en-US" sz="4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609600" indent="-609600" eaLnBrk="1" hangingPunct="1">
              <a:buFont typeface="Times" charset="0"/>
              <a:buNone/>
            </a:pPr>
            <a:r>
              <a:rPr lang="en-US" sz="4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   2. Plateau in light curve</a:t>
            </a:r>
          </a:p>
        </p:txBody>
      </p:sp>
      <p:pic>
        <p:nvPicPr>
          <p:cNvPr id="30723" name="Picture 4" descr="eta carina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267200"/>
            <a:ext cx="23622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Content Placeholder 3" descr="snlc6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46" r="-2446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rainstorming Session">
  <a:themeElements>
    <a:clrScheme name="Brainstorming Session 1">
      <a:dk1>
        <a:srgbClr val="FFCC00"/>
      </a:dk1>
      <a:lt1>
        <a:srgbClr val="F8F8F8"/>
      </a:lt1>
      <a:dk2>
        <a:srgbClr val="000000"/>
      </a:dk2>
      <a:lt2>
        <a:srgbClr val="6666FF"/>
      </a:lt2>
      <a:accent1>
        <a:srgbClr val="669900"/>
      </a:accent1>
      <a:accent2>
        <a:srgbClr val="006600"/>
      </a:accent2>
      <a:accent3>
        <a:srgbClr val="AAAAAA"/>
      </a:accent3>
      <a:accent4>
        <a:srgbClr val="D4D4D4"/>
      </a:accent4>
      <a:accent5>
        <a:srgbClr val="B8CAAA"/>
      </a:accent5>
      <a:accent6>
        <a:srgbClr val="005C00"/>
      </a:accent6>
      <a:hlink>
        <a:srgbClr val="0099FF"/>
      </a:hlink>
      <a:folHlink>
        <a:srgbClr val="669900"/>
      </a:folHlink>
    </a:clrScheme>
    <a:fontScheme name="Brainstorming Sess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1" charset="0"/>
          </a:defRPr>
        </a:defPPr>
      </a:lstStyle>
    </a:lnDef>
  </a:objectDefaults>
  <a:extraClrSchemeLst>
    <a:extraClrScheme>
      <a:clrScheme name="Brainstorming Session 1">
        <a:dk1>
          <a:srgbClr val="FFCC00"/>
        </a:dk1>
        <a:lt1>
          <a:srgbClr val="F8F8F8"/>
        </a:lt1>
        <a:dk2>
          <a:srgbClr val="000000"/>
        </a:dk2>
        <a:lt2>
          <a:srgbClr val="6666FF"/>
        </a:lt2>
        <a:accent1>
          <a:srgbClr val="669900"/>
        </a:accent1>
        <a:accent2>
          <a:srgbClr val="006600"/>
        </a:accent2>
        <a:accent3>
          <a:srgbClr val="AAAAAA"/>
        </a:accent3>
        <a:accent4>
          <a:srgbClr val="D4D4D4"/>
        </a:accent4>
        <a:accent5>
          <a:srgbClr val="B8CAAA"/>
        </a:accent5>
        <a:accent6>
          <a:srgbClr val="005C00"/>
        </a:accent6>
        <a:hlink>
          <a:srgbClr val="0099FF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ainstorming Session 2">
        <a:dk1>
          <a:srgbClr val="868686"/>
        </a:dk1>
        <a:lt1>
          <a:srgbClr val="FFFFFF"/>
        </a:lt1>
        <a:dk2>
          <a:srgbClr val="009999"/>
        </a:dk2>
        <a:lt2>
          <a:srgbClr val="6600FF"/>
        </a:lt2>
        <a:accent1>
          <a:srgbClr val="9999FF"/>
        </a:accent1>
        <a:accent2>
          <a:srgbClr val="CBCBCB"/>
        </a:accent2>
        <a:accent3>
          <a:srgbClr val="FFFFFF"/>
        </a:accent3>
        <a:accent4>
          <a:srgbClr val="727272"/>
        </a:accent4>
        <a:accent5>
          <a:srgbClr val="CACAFF"/>
        </a:accent5>
        <a:accent6>
          <a:srgbClr val="B8B8B8"/>
        </a:accent6>
        <a:hlink>
          <a:srgbClr val="6600FF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ainstorming Session 3">
        <a:dk1>
          <a:srgbClr val="1C1C1C"/>
        </a:dk1>
        <a:lt1>
          <a:srgbClr val="FFFFFF"/>
        </a:lt1>
        <a:dk2>
          <a:srgbClr val="000000"/>
        </a:dk2>
        <a:lt2>
          <a:srgbClr val="969696"/>
        </a:lt2>
        <a:accent1>
          <a:srgbClr val="DDDDDD"/>
        </a:accent1>
        <a:accent2>
          <a:srgbClr val="CBCBCB"/>
        </a:accent2>
        <a:accent3>
          <a:srgbClr val="FFFFFF"/>
        </a:accent3>
        <a:accent4>
          <a:srgbClr val="161616"/>
        </a:accent4>
        <a:accent5>
          <a:srgbClr val="EBEBEB"/>
        </a:accent5>
        <a:accent6>
          <a:srgbClr val="B8B8B8"/>
        </a:accent6>
        <a:hlink>
          <a:srgbClr val="4D4D4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ainstorming Session 4">
        <a:dk1>
          <a:srgbClr val="FFCC00"/>
        </a:dk1>
        <a:lt1>
          <a:srgbClr val="FFFFCC"/>
        </a:lt1>
        <a:dk2>
          <a:srgbClr val="000099"/>
        </a:dk2>
        <a:lt2>
          <a:srgbClr val="00CC00"/>
        </a:lt2>
        <a:accent1>
          <a:srgbClr val="3333FF"/>
        </a:accent1>
        <a:accent2>
          <a:srgbClr val="3333CC"/>
        </a:accent2>
        <a:accent3>
          <a:srgbClr val="AAAACA"/>
        </a:accent3>
        <a:accent4>
          <a:srgbClr val="DADAAE"/>
        </a:accent4>
        <a:accent5>
          <a:srgbClr val="ADADFF"/>
        </a:accent5>
        <a:accent6>
          <a:srgbClr val="2D2DB9"/>
        </a:accent6>
        <a:hlink>
          <a:srgbClr val="0099FF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ainstorming Session 5">
        <a:dk1>
          <a:srgbClr val="FFFF00"/>
        </a:dk1>
        <a:lt1>
          <a:srgbClr val="FFFFFF"/>
        </a:lt1>
        <a:dk2>
          <a:srgbClr val="FF0033"/>
        </a:dk2>
        <a:lt2>
          <a:srgbClr val="000000"/>
        </a:lt2>
        <a:accent1>
          <a:srgbClr val="330099"/>
        </a:accent1>
        <a:accent2>
          <a:srgbClr val="CC0000"/>
        </a:accent2>
        <a:accent3>
          <a:srgbClr val="FFAAAD"/>
        </a:accent3>
        <a:accent4>
          <a:srgbClr val="DADADA"/>
        </a:accent4>
        <a:accent5>
          <a:srgbClr val="ADAACA"/>
        </a:accent5>
        <a:accent6>
          <a:srgbClr val="B90000"/>
        </a:accent6>
        <a:hlink>
          <a:srgbClr val="0099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Brainstorming Session 2">
    <a:dk1>
      <a:srgbClr val="868686"/>
    </a:dk1>
    <a:lt1>
      <a:srgbClr val="FFFFFF"/>
    </a:lt1>
    <a:dk2>
      <a:srgbClr val="009999"/>
    </a:dk2>
    <a:lt2>
      <a:srgbClr val="6600FF"/>
    </a:lt2>
    <a:accent1>
      <a:srgbClr val="9999FF"/>
    </a:accent1>
    <a:accent2>
      <a:srgbClr val="CBCBCB"/>
    </a:accent2>
    <a:accent3>
      <a:srgbClr val="FFFFFF"/>
    </a:accent3>
    <a:accent4>
      <a:srgbClr val="727272"/>
    </a:accent4>
    <a:accent5>
      <a:srgbClr val="CACAFF"/>
    </a:accent5>
    <a:accent6>
      <a:srgbClr val="B8B8B8"/>
    </a:accent6>
    <a:hlink>
      <a:srgbClr val="6600FF"/>
    </a:hlink>
    <a:folHlink>
      <a:srgbClr val="009999"/>
    </a:folHlink>
  </a:clrScheme>
</a:themeOverride>
</file>

<file path=ppt/theme/themeOverride2.xml><?xml version="1.0" encoding="utf-8"?>
<a:themeOverride xmlns:a="http://schemas.openxmlformats.org/drawingml/2006/main">
  <a:clrScheme name="Brainstorming Session 1">
    <a:dk1>
      <a:srgbClr val="FFCC00"/>
    </a:dk1>
    <a:lt1>
      <a:srgbClr val="F8F8F8"/>
    </a:lt1>
    <a:dk2>
      <a:srgbClr val="000000"/>
    </a:dk2>
    <a:lt2>
      <a:srgbClr val="6666FF"/>
    </a:lt2>
    <a:accent1>
      <a:srgbClr val="669900"/>
    </a:accent1>
    <a:accent2>
      <a:srgbClr val="006600"/>
    </a:accent2>
    <a:accent3>
      <a:srgbClr val="AAAAAA"/>
    </a:accent3>
    <a:accent4>
      <a:srgbClr val="D4D4D4"/>
    </a:accent4>
    <a:accent5>
      <a:srgbClr val="B8CAAA"/>
    </a:accent5>
    <a:accent6>
      <a:srgbClr val="005C00"/>
    </a:accent6>
    <a:hlink>
      <a:srgbClr val="0099FF"/>
    </a:hlink>
    <a:folHlink>
      <a:srgbClr val="669900"/>
    </a:folHlink>
  </a:clrScheme>
</a:themeOverride>
</file>

<file path=ppt/theme/themeOverride3.xml><?xml version="1.0" encoding="utf-8"?>
<a:themeOverride xmlns:a="http://schemas.openxmlformats.org/drawingml/2006/main">
  <a:clrScheme name="Brainstorming Session 1">
    <a:dk1>
      <a:srgbClr val="FFCC00"/>
    </a:dk1>
    <a:lt1>
      <a:srgbClr val="F8F8F8"/>
    </a:lt1>
    <a:dk2>
      <a:srgbClr val="000000"/>
    </a:dk2>
    <a:lt2>
      <a:srgbClr val="6666FF"/>
    </a:lt2>
    <a:accent1>
      <a:srgbClr val="669900"/>
    </a:accent1>
    <a:accent2>
      <a:srgbClr val="006600"/>
    </a:accent2>
    <a:accent3>
      <a:srgbClr val="AAAAAA"/>
    </a:accent3>
    <a:accent4>
      <a:srgbClr val="D4D4D4"/>
    </a:accent4>
    <a:accent5>
      <a:srgbClr val="B8CAAA"/>
    </a:accent5>
    <a:accent6>
      <a:srgbClr val="005C00"/>
    </a:accent6>
    <a:hlink>
      <a:srgbClr val="0099FF"/>
    </a:hlink>
    <a:folHlink>
      <a:srgbClr val="669900"/>
    </a:folHlink>
  </a:clrScheme>
</a:themeOverride>
</file>

<file path=ppt/theme/themeOverride4.xml><?xml version="1.0" encoding="utf-8"?>
<a:themeOverride xmlns:a="http://schemas.openxmlformats.org/drawingml/2006/main">
  <a:clrScheme name="Brainstorming Session 2">
    <a:dk1>
      <a:srgbClr val="868686"/>
    </a:dk1>
    <a:lt1>
      <a:srgbClr val="FFFFFF"/>
    </a:lt1>
    <a:dk2>
      <a:srgbClr val="009999"/>
    </a:dk2>
    <a:lt2>
      <a:srgbClr val="6600FF"/>
    </a:lt2>
    <a:accent1>
      <a:srgbClr val="9999FF"/>
    </a:accent1>
    <a:accent2>
      <a:srgbClr val="CBCBCB"/>
    </a:accent2>
    <a:accent3>
      <a:srgbClr val="FFFFFF"/>
    </a:accent3>
    <a:accent4>
      <a:srgbClr val="727272"/>
    </a:accent4>
    <a:accent5>
      <a:srgbClr val="CACAFF"/>
    </a:accent5>
    <a:accent6>
      <a:srgbClr val="B8B8B8"/>
    </a:accent6>
    <a:hlink>
      <a:srgbClr val="6600FF"/>
    </a:hlink>
    <a:folHlink>
      <a:srgbClr val="009999"/>
    </a:folHlink>
  </a:clrScheme>
</a:themeOverride>
</file>

<file path=ppt/theme/themeOverride5.xml><?xml version="1.0" encoding="utf-8"?>
<a:themeOverride xmlns:a="http://schemas.openxmlformats.org/drawingml/2006/main">
  <a:clrScheme name="Brainstorming Session 2">
    <a:dk1>
      <a:srgbClr val="868686"/>
    </a:dk1>
    <a:lt1>
      <a:srgbClr val="FFFFFF"/>
    </a:lt1>
    <a:dk2>
      <a:srgbClr val="009999"/>
    </a:dk2>
    <a:lt2>
      <a:srgbClr val="6600FF"/>
    </a:lt2>
    <a:accent1>
      <a:srgbClr val="9999FF"/>
    </a:accent1>
    <a:accent2>
      <a:srgbClr val="CBCBCB"/>
    </a:accent2>
    <a:accent3>
      <a:srgbClr val="FFFFFF"/>
    </a:accent3>
    <a:accent4>
      <a:srgbClr val="727272"/>
    </a:accent4>
    <a:accent5>
      <a:srgbClr val="CACAFF"/>
    </a:accent5>
    <a:accent6>
      <a:srgbClr val="B8B8B8"/>
    </a:accent6>
    <a:hlink>
      <a:srgbClr val="6600FF"/>
    </a:hlink>
    <a:folHlink>
      <a:srgbClr val="009999"/>
    </a:folHlink>
  </a:clrScheme>
</a:themeOverride>
</file>

<file path=ppt/theme/themeOverride6.xml><?xml version="1.0" encoding="utf-8"?>
<a:themeOverride xmlns:a="http://schemas.openxmlformats.org/drawingml/2006/main">
  <a:clrScheme name="Brainstorming Session 2">
    <a:dk1>
      <a:srgbClr val="868686"/>
    </a:dk1>
    <a:lt1>
      <a:srgbClr val="FFFFFF"/>
    </a:lt1>
    <a:dk2>
      <a:srgbClr val="009999"/>
    </a:dk2>
    <a:lt2>
      <a:srgbClr val="6600FF"/>
    </a:lt2>
    <a:accent1>
      <a:srgbClr val="9999FF"/>
    </a:accent1>
    <a:accent2>
      <a:srgbClr val="CBCBCB"/>
    </a:accent2>
    <a:accent3>
      <a:srgbClr val="FFFFFF"/>
    </a:accent3>
    <a:accent4>
      <a:srgbClr val="727272"/>
    </a:accent4>
    <a:accent5>
      <a:srgbClr val="CACAFF"/>
    </a:accent5>
    <a:accent6>
      <a:srgbClr val="B8B8B8"/>
    </a:accent6>
    <a:hlink>
      <a:srgbClr val="6600FF"/>
    </a:hlink>
    <a:folHlink>
      <a:srgbClr val="009999"/>
    </a:folHlink>
  </a:clrScheme>
</a:themeOverride>
</file>

<file path=ppt/theme/themeOverride7.xml><?xml version="1.0" encoding="utf-8"?>
<a:themeOverride xmlns:a="http://schemas.openxmlformats.org/drawingml/2006/main">
  <a:clrScheme name="Brainstorming Session 5">
    <a:dk1>
      <a:srgbClr val="FFFF00"/>
    </a:dk1>
    <a:lt1>
      <a:srgbClr val="FFFFFF"/>
    </a:lt1>
    <a:dk2>
      <a:srgbClr val="FF0033"/>
    </a:dk2>
    <a:lt2>
      <a:srgbClr val="000000"/>
    </a:lt2>
    <a:accent1>
      <a:srgbClr val="330099"/>
    </a:accent1>
    <a:accent2>
      <a:srgbClr val="CC0000"/>
    </a:accent2>
    <a:accent3>
      <a:srgbClr val="FFAAAD"/>
    </a:accent3>
    <a:accent4>
      <a:srgbClr val="DADADA"/>
    </a:accent4>
    <a:accent5>
      <a:srgbClr val="ADAACA"/>
    </a:accent5>
    <a:accent6>
      <a:srgbClr val="B90000"/>
    </a:accent6>
    <a:hlink>
      <a:srgbClr val="0099FF"/>
    </a:hlink>
    <a:folHlink>
      <a:srgbClr val="FFFF00"/>
    </a:folHlink>
  </a:clrScheme>
</a:themeOverride>
</file>

<file path=ppt/theme/themeOverride8.xml><?xml version="1.0" encoding="utf-8"?>
<a:themeOverride xmlns:a="http://schemas.openxmlformats.org/drawingml/2006/main">
  <a:clrScheme name="Brainstorming Session 1">
    <a:dk1>
      <a:srgbClr val="FFCC00"/>
    </a:dk1>
    <a:lt1>
      <a:srgbClr val="F8F8F8"/>
    </a:lt1>
    <a:dk2>
      <a:srgbClr val="000000"/>
    </a:dk2>
    <a:lt2>
      <a:srgbClr val="6666FF"/>
    </a:lt2>
    <a:accent1>
      <a:srgbClr val="669900"/>
    </a:accent1>
    <a:accent2>
      <a:srgbClr val="006600"/>
    </a:accent2>
    <a:accent3>
      <a:srgbClr val="AAAAAA"/>
    </a:accent3>
    <a:accent4>
      <a:srgbClr val="D4D4D4"/>
    </a:accent4>
    <a:accent5>
      <a:srgbClr val="B8CAAA"/>
    </a:accent5>
    <a:accent6>
      <a:srgbClr val="005C00"/>
    </a:accent6>
    <a:hlink>
      <a:srgbClr val="0099FF"/>
    </a:hlink>
    <a:folHlink>
      <a:srgbClr val="669900"/>
    </a:folHlink>
  </a:clrScheme>
</a:themeOverride>
</file>

<file path=ppt/theme/themeOverride9.xml><?xml version="1.0" encoding="utf-8"?>
<a:themeOverride xmlns:a="http://schemas.openxmlformats.org/drawingml/2006/main">
  <a:clrScheme name="Brainstorming Session 1">
    <a:dk1>
      <a:srgbClr val="FFCC00"/>
    </a:dk1>
    <a:lt1>
      <a:srgbClr val="F8F8F8"/>
    </a:lt1>
    <a:dk2>
      <a:srgbClr val="000000"/>
    </a:dk2>
    <a:lt2>
      <a:srgbClr val="6666FF"/>
    </a:lt2>
    <a:accent1>
      <a:srgbClr val="669900"/>
    </a:accent1>
    <a:accent2>
      <a:srgbClr val="006600"/>
    </a:accent2>
    <a:accent3>
      <a:srgbClr val="AAAAAA"/>
    </a:accent3>
    <a:accent4>
      <a:srgbClr val="D4D4D4"/>
    </a:accent4>
    <a:accent5>
      <a:srgbClr val="B8CAAA"/>
    </a:accent5>
    <a:accent6>
      <a:srgbClr val="005C00"/>
    </a:accent6>
    <a:hlink>
      <a:srgbClr val="0099FF"/>
    </a:hlink>
    <a:folHlink>
      <a:srgbClr val="6699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X:Templates:Presentations:Designs:Strategic</Template>
  <TotalTime>30244</TotalTime>
  <Words>1035</Words>
  <Application>Microsoft Macintosh PowerPoint</Application>
  <PresentationFormat>On-screen Show (4:3)</PresentationFormat>
  <Paragraphs>188</Paragraphs>
  <Slides>46</Slides>
  <Notes>33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Brainstorming Session</vt:lpstr>
      <vt:lpstr>Ch. 21-22 Exploding Stars &amp; Black Holes</vt:lpstr>
      <vt:lpstr>I. NOVA</vt:lpstr>
      <vt:lpstr>PowerPoint Presentation</vt:lpstr>
      <vt:lpstr>II. Type I Supernova</vt:lpstr>
      <vt:lpstr>III. Heavy Element Fusion in Massive Stars</vt:lpstr>
      <vt:lpstr>PowerPoint Presentation</vt:lpstr>
      <vt:lpstr>PowerPoint Presentation</vt:lpstr>
      <vt:lpstr>IV. Type II Supernova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V. Comparisons</vt:lpstr>
      <vt:lpstr>VI. Supernova Remnants</vt:lpstr>
      <vt:lpstr>PowerPoint Presentation</vt:lpstr>
      <vt:lpstr>Veil Nebula</vt:lpstr>
      <vt:lpstr>VII. Formation of the Heaviest Elements</vt:lpstr>
      <vt:lpstr>Ch. 22 Neutron Stars &amp; Black Holes</vt:lpstr>
      <vt:lpstr>I. Neutron Stars</vt:lpstr>
      <vt:lpstr>D. Neutron stars rotate rapidly</vt:lpstr>
      <vt:lpstr>II. Pulsars</vt:lpstr>
      <vt:lpstr>F. Other properties</vt:lpstr>
      <vt:lpstr>III. Gamma Ray Bursts</vt:lpstr>
      <vt:lpstr>PowerPoint Presentation</vt:lpstr>
      <vt:lpstr>PowerPoint Presentation</vt:lpstr>
      <vt:lpstr>Computer Simulation of  Neutron Stars Colliding</vt:lpstr>
      <vt:lpstr>IV. Black Holes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E. Event horizon</vt:lpstr>
      <vt:lpstr>The Singularity</vt:lpstr>
      <vt:lpstr>Worm Holes?</vt:lpstr>
      <vt:lpstr>F. Effects of a black hole</vt:lpstr>
      <vt:lpstr>PowerPoint Presentation</vt:lpstr>
      <vt:lpstr>PowerPoint Presentation</vt:lpstr>
      <vt:lpstr>G. Evidence    </vt:lpstr>
      <vt:lpstr>PowerPoint Presentation</vt:lpstr>
      <vt:lpstr>PowerPoint Presentation</vt:lpstr>
      <vt:lpstr>PowerPoint Presentation</vt:lpstr>
    </vt:vector>
  </TitlesOfParts>
  <Company>SBBC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Ch. 21-22 Exploding Stars &amp; Black Holes</dc:title>
  <dc:creator>Stoneman Douglas High</dc:creator>
  <cp:lastModifiedBy>STONEMAN DOUGLAS HIGH SCHOOL</cp:lastModifiedBy>
  <cp:revision>109</cp:revision>
  <cp:lastPrinted>2004-05-19T11:37:01Z</cp:lastPrinted>
  <dcterms:created xsi:type="dcterms:W3CDTF">2011-04-29T11:50:45Z</dcterms:created>
  <dcterms:modified xsi:type="dcterms:W3CDTF">2013-04-25T13:30:55Z</dcterms:modified>
</cp:coreProperties>
</file>