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8" r:id="rId10"/>
    <p:sldId id="269" r:id="rId11"/>
    <p:sldId id="261" r:id="rId12"/>
    <p:sldId id="262" r:id="rId13"/>
    <p:sldId id="263" r:id="rId14"/>
    <p:sldId id="264" r:id="rId15"/>
    <p:sldId id="265" r:id="rId16"/>
    <p:sldId id="266" r:id="rId17"/>
    <p:sldId id="275" r:id="rId18"/>
    <p:sldId id="274" r:id="rId19"/>
    <p:sldId id="273" r:id="rId20"/>
    <p:sldId id="272" r:id="rId21"/>
    <p:sldId id="271" r:id="rId22"/>
    <p:sldId id="270" r:id="rId23"/>
    <p:sldId id="282" r:id="rId24"/>
    <p:sldId id="281" r:id="rId25"/>
    <p:sldId id="280" r:id="rId26"/>
    <p:sldId id="279" r:id="rId27"/>
    <p:sldId id="278" r:id="rId28"/>
    <p:sldId id="283" r:id="rId29"/>
    <p:sldId id="284" r:id="rId30"/>
    <p:sldId id="277" r:id="rId31"/>
    <p:sldId id="276" r:id="rId32"/>
    <p:sldId id="267" r:id="rId33"/>
    <p:sldId id="287" r:id="rId34"/>
    <p:sldId id="286" r:id="rId35"/>
    <p:sldId id="285" r:id="rId36"/>
    <p:sldId id="290" r:id="rId37"/>
    <p:sldId id="289" r:id="rId38"/>
    <p:sldId id="28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59" d="100"/>
          <a:sy n="59" d="100"/>
        </p:scale>
        <p:origin x="4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D959-DCA1-45BF-9201-48C5CEDA6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A554C-EF8E-43D2-8948-67AD7E324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B791F-3537-4D58-9CCD-6387BC5D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FAF6-E681-4AF7-A07A-E15D922CE9E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55251-61F0-4C0A-A9AC-AF597DBB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55600-E745-4C83-AA81-DA88FCF0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980C-1832-450D-B81D-84D0799C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4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4CC4-62A1-47EA-BADB-C12E2B3B4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A83DCE-91A8-4046-9803-1AE0C9AB0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EA295-7C26-4BD9-9770-E85163D7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FAF6-E681-4AF7-A07A-E15D922CE9E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D8719-4D94-4461-BCF7-FD12DD53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61F49-C7E0-425F-82F6-F2C9071A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980C-1832-450D-B81D-84D0799C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1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7CCD89-9954-404C-8C9D-4FCBB2A3D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528E4-CE8E-4F22-83FD-128E861D7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1E0F5-D318-43CF-AB20-86193986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FAF6-E681-4AF7-A07A-E15D922CE9E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3A05D-280F-4249-BBE0-6CCF372F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2692B-F65E-42FB-A19A-F959C440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980C-1832-450D-B81D-84D0799C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7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D3E5-E488-4E8A-8876-E1AB576C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BB055-A818-428B-9427-91B19FD5E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DD7E8-9379-4431-8607-1110A1908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FAF6-E681-4AF7-A07A-E15D922CE9E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ADCAB-46A5-4C37-A63C-B44E64F4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FB235-4ECD-482C-ABC0-FDE10CA4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980C-1832-450D-B81D-84D0799C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2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0D73-FF8F-4AA8-B7FD-03FCCCF46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E372E-C819-45E4-940C-7C720C8D9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6038-3922-413C-B99D-7B263463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FAF6-E681-4AF7-A07A-E15D922CE9E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D7F7-BD3B-4787-8D57-65011E2BD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E7DEE-1693-4833-9144-997691E0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980C-1832-450D-B81D-84D0799C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9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6384-546C-47AE-B020-86315F32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6079E-0B18-4223-8F79-D22973F9E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67197-9C37-4E56-9419-F529AD0FC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3E48A-6A7C-4D44-9E4C-7AFB266F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FAF6-E681-4AF7-A07A-E15D922CE9E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F80DD-6B5F-45C8-8DD7-46615D07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E433C-DBE3-4925-8DCF-E1907A7B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980C-1832-450D-B81D-84D0799C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7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50274-4FCC-438C-8FD0-6070EBC8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718DC-A6E4-4EB0-8BF7-977F9CD2E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59655-4290-4F7F-9D01-0D0B585A2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624FA-8163-42E3-A1CD-F840BA5C2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EB87F-9502-4F84-BBBD-0D47B1578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0FA99-9B43-4624-BF1E-D7AF210B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FAF6-E681-4AF7-A07A-E15D922CE9E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F24EF1-3C92-4E87-A060-CD33D06A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1A840B-92A4-48A4-8EA4-FD6A27576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980C-1832-450D-B81D-84D0799C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5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F2AF-EA38-46B3-ACB7-411CAC9EC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887F6-29C6-4E68-B600-2EE60983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FAF6-E681-4AF7-A07A-E15D922CE9E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4CF50-6247-4520-84C6-18F24232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2089D-4FF1-41F7-A653-6907AA21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980C-1832-450D-B81D-84D0799C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2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09B8F-B6FC-43FA-9E97-F19E9C3E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FAF6-E681-4AF7-A07A-E15D922CE9E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76BAD0-6825-4E45-AAA7-A944D27C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0E190-650E-4791-B8EA-CCF62DF54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980C-1832-450D-B81D-84D0799C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3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5272-5B60-49D8-AC62-EEE3CB80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E2E0B-29B9-4501-8957-853C62961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4DA1F-0048-47EA-AF38-D69861132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325BD-9414-4F32-B851-FF5A49EB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FAF6-E681-4AF7-A07A-E15D922CE9E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02990-F820-4618-A3A7-512B4FCC5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FA698-6712-46AD-ACE1-2760677B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980C-1832-450D-B81D-84D0799C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02AC7-893A-43EE-9CE2-B85C851D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409857-4645-4DD9-84F1-AE5092F42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68198-EA21-438F-9147-9A628117C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2FD45-3CB5-4757-BEDE-EFED3B45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FAF6-E681-4AF7-A07A-E15D922CE9E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6F452-592E-4EB7-B819-9F886E18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8B15D-9497-44D3-9CD0-B9BB590F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980C-1832-450D-B81D-84D0799C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8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6BCB1-6677-4B56-AAA4-77C077DB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C6DD5-4ECA-4D67-AF90-69245EB93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CAD3-3CD1-415D-8FF9-451B61352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6FAF6-E681-4AF7-A07A-E15D922CE9E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FEEA1-FC81-4CDF-810F-EC32305CF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5EB23-5446-4F6F-AC30-5E9EF8916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E980C-1832-450D-B81D-84D0799C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nomy.stackexchange.com/questions/11037/does-sun-have-a-reflection-on-earth/1107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8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8AFE5-1616-4430-8257-22E8135F6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359229"/>
            <a:ext cx="9144000" cy="117497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Chap. 2b Celestial Mechanics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EE83B-E509-4837-B7E7-231C48124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3585" y="1773238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by Mr. Kyle Jeter</a:t>
            </a:r>
          </a:p>
        </p:txBody>
      </p:sp>
    </p:spTree>
    <p:extLst>
      <p:ext uri="{BB962C8B-B14F-4D97-AF65-F5344CB8AC3E}">
        <p14:creationId xmlns:p14="http://schemas.microsoft.com/office/powerpoint/2010/main" val="1407181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transport, handcart, sitting, table&#10;&#10;Description automatically generated">
            <a:extLst>
              <a:ext uri="{FF2B5EF4-FFF2-40B4-BE49-F238E27FC236}">
                <a16:creationId xmlns:a16="http://schemas.microsoft.com/office/drawing/2014/main" id="{AF3A002F-A071-4B3C-B481-145C61ABCB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300"/>
          <a:stretch/>
        </p:blipFill>
        <p:spPr>
          <a:xfrm>
            <a:off x="6632714" y="1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725"/>
            <a:ext cx="7625444" cy="6857999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E7E940"/>
              </a:buClr>
              <a:buNone/>
            </a:pPr>
            <a:r>
              <a:rPr lang="en-US" sz="4000" dirty="0">
                <a:solidFill>
                  <a:srgbClr val="000000"/>
                </a:solidFill>
              </a:rPr>
              <a:t> 2. For the same amount of </a:t>
            </a:r>
          </a:p>
          <a:p>
            <a:pPr marL="0" indent="0">
              <a:buClr>
                <a:srgbClr val="E7E940"/>
              </a:buClr>
              <a:buNone/>
            </a:pPr>
            <a:r>
              <a:rPr lang="en-US" sz="4000" dirty="0">
                <a:solidFill>
                  <a:srgbClr val="000000"/>
                </a:solidFill>
              </a:rPr>
              <a:t>     </a:t>
            </a:r>
            <a:r>
              <a:rPr lang="en-US" sz="4000" dirty="0">
                <a:solidFill>
                  <a:srgbClr val="C00000"/>
                </a:solidFill>
              </a:rPr>
              <a:t>Force</a:t>
            </a:r>
            <a:r>
              <a:rPr lang="en-US" sz="4000" dirty="0">
                <a:solidFill>
                  <a:srgbClr val="000000"/>
                </a:solidFill>
              </a:rPr>
              <a:t>, a greater </a:t>
            </a:r>
            <a:r>
              <a:rPr lang="en-US" sz="4000" dirty="0">
                <a:solidFill>
                  <a:srgbClr val="00B0F0"/>
                </a:solidFill>
              </a:rPr>
              <a:t>Mass</a:t>
            </a:r>
            <a:r>
              <a:rPr lang="en-US" sz="4000" dirty="0">
                <a:solidFill>
                  <a:srgbClr val="000000"/>
                </a:solidFill>
              </a:rPr>
              <a:t> will</a:t>
            </a:r>
          </a:p>
          <a:p>
            <a:pPr marL="0" indent="0">
              <a:buClr>
                <a:srgbClr val="E7E940"/>
              </a:buClr>
              <a:buNone/>
            </a:pPr>
            <a:r>
              <a:rPr lang="en-US" sz="4000" dirty="0">
                <a:solidFill>
                  <a:srgbClr val="000000"/>
                </a:solidFill>
              </a:rPr>
              <a:t>     result in less </a:t>
            </a:r>
            <a:r>
              <a:rPr lang="en-US" sz="4000" dirty="0">
                <a:solidFill>
                  <a:srgbClr val="FFC000"/>
                </a:solidFill>
              </a:rPr>
              <a:t>Acceleration</a:t>
            </a:r>
            <a:r>
              <a:rPr lang="en-US" sz="40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Clr>
                <a:srgbClr val="E7E940"/>
              </a:buClr>
              <a:buNone/>
            </a:pPr>
            <a:endParaRPr lang="en-US" sz="4000" dirty="0">
              <a:solidFill>
                <a:srgbClr val="000000"/>
              </a:solidFill>
            </a:endParaRPr>
          </a:p>
          <a:p>
            <a:pPr marL="0" indent="0">
              <a:buClr>
                <a:srgbClr val="E7E940"/>
              </a:buClr>
              <a:buNone/>
            </a:pPr>
            <a:r>
              <a:rPr lang="en-US" sz="4000" dirty="0">
                <a:solidFill>
                  <a:srgbClr val="000000"/>
                </a:solidFill>
              </a:rPr>
              <a:t>      Ex/ Attaching a trailer to a truck.</a:t>
            </a:r>
          </a:p>
          <a:p>
            <a:pPr marL="0" indent="0">
              <a:buClr>
                <a:srgbClr val="E7E940"/>
              </a:buClr>
              <a:buNone/>
            </a:pPr>
            <a:r>
              <a:rPr lang="en-US" sz="4000" dirty="0">
                <a:solidFill>
                  <a:srgbClr val="000000"/>
                </a:solidFill>
              </a:rPr>
              <a:t>             Pushing a full grocery cart</a:t>
            </a:r>
          </a:p>
          <a:p>
            <a:pPr marL="0" indent="0">
              <a:buClr>
                <a:srgbClr val="E7E940"/>
              </a:buClr>
              <a:buNone/>
            </a:pPr>
            <a:r>
              <a:rPr lang="en-US" sz="4000" dirty="0">
                <a:solidFill>
                  <a:srgbClr val="000000"/>
                </a:solidFill>
              </a:rPr>
              <a:t>                 vs. an empty one.</a:t>
            </a:r>
          </a:p>
          <a:p>
            <a:pPr marL="0" indent="0">
              <a:buClr>
                <a:srgbClr val="E7E940"/>
              </a:buClr>
              <a:buNone/>
            </a:pPr>
            <a:r>
              <a:rPr lang="en-US" sz="4000" dirty="0">
                <a:solidFill>
                  <a:srgbClr val="000000"/>
                </a:solidFill>
              </a:rPr>
              <a:t>             Rockets accelerating faster</a:t>
            </a:r>
          </a:p>
          <a:p>
            <a:pPr marL="0" indent="0">
              <a:buClr>
                <a:srgbClr val="E7E940"/>
              </a:buClr>
              <a:buNone/>
            </a:pPr>
            <a:r>
              <a:rPr lang="en-US" sz="4000" dirty="0">
                <a:solidFill>
                  <a:srgbClr val="000000"/>
                </a:solidFill>
              </a:rPr>
              <a:t>                after lift-off.</a:t>
            </a:r>
          </a:p>
          <a:p>
            <a:pPr marL="0" indent="0">
              <a:buClr>
                <a:srgbClr val="E7E940"/>
              </a:buClr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icture containing implement, stationary, pencil&#10;&#10;Description automatically generated">
            <a:extLst>
              <a:ext uri="{FF2B5EF4-FFF2-40B4-BE49-F238E27FC236}">
                <a16:creationId xmlns:a16="http://schemas.microsoft.com/office/drawing/2014/main" id="{C46BDC9E-92A7-4C30-8E9C-74FD10EC25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r="5" b="5"/>
          <a:stretch/>
        </p:blipFill>
        <p:spPr>
          <a:xfrm>
            <a:off x="7399326" y="3086207"/>
            <a:ext cx="4792674" cy="3781268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69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1" y="-23765"/>
            <a:ext cx="7176209" cy="6858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C. 3</a:t>
            </a:r>
            <a:r>
              <a:rPr lang="en-US" sz="4000" baseline="30000" dirty="0">
                <a:solidFill>
                  <a:srgbClr val="000000"/>
                </a:solidFill>
              </a:rPr>
              <a:t>rd</a:t>
            </a:r>
            <a:r>
              <a:rPr lang="en-US" sz="4000" dirty="0">
                <a:solidFill>
                  <a:srgbClr val="000000"/>
                </a:solidFill>
              </a:rPr>
              <a:t> Law – </a:t>
            </a:r>
            <a:r>
              <a:rPr lang="en-US" sz="4000" dirty="0">
                <a:solidFill>
                  <a:srgbClr val="00B0F0"/>
                </a:solidFill>
              </a:rPr>
              <a:t>ACTION / REACTION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  For every Force, there is an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   Equal and Opposite Force!</a:t>
            </a:r>
          </a:p>
          <a:p>
            <a:pPr marL="0" indent="0">
              <a:buNone/>
            </a:pPr>
            <a:endParaRPr lang="en-US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  Ex/ Walking; swimming;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         any vehicle; rockets,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         the Earth-Moon system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B99726-7D8F-4D77-9E3B-601EDEB38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539995"/>
            <a:ext cx="3205839" cy="1771226"/>
          </a:xfrm>
          <a:prstGeom prst="rect">
            <a:avLst/>
          </a:prstGeom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35E5CB0F-F279-4986-A3D5-74BDA52FE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69" y="3131154"/>
            <a:ext cx="1691124" cy="2254832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red, baseball, skiing, wearing&#10;&#10;Description automatically generated">
            <a:extLst>
              <a:ext uri="{FF2B5EF4-FFF2-40B4-BE49-F238E27FC236}">
                <a16:creationId xmlns:a16="http://schemas.microsoft.com/office/drawing/2014/main" id="{6C6F1479-95BC-4F6C-A705-935E4A20F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68" y="5172164"/>
            <a:ext cx="2432116" cy="13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41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Newton's Law of Gravitation">
            <a:extLst>
              <a:ext uri="{FF2B5EF4-FFF2-40B4-BE49-F238E27FC236}">
                <a16:creationId xmlns:a16="http://schemas.microsoft.com/office/drawing/2014/main" id="{81B6C6D0-E6B9-4009-8944-49DA1BA9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349" y="2639762"/>
            <a:ext cx="3661831" cy="15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5" y="3726"/>
            <a:ext cx="6577123" cy="68542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III. Newton’s Law of Gravitation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A. The amount of gravity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 between ANY two objects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depends only on their </a:t>
            </a:r>
            <a:r>
              <a:rPr lang="en-US" sz="3600" dirty="0">
                <a:solidFill>
                  <a:srgbClr val="C00000"/>
                </a:solidFill>
              </a:rPr>
              <a:t>MASS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and the </a:t>
            </a:r>
            <a:r>
              <a:rPr lang="en-US" sz="3600" dirty="0">
                <a:solidFill>
                  <a:srgbClr val="00B0F0"/>
                </a:solidFill>
              </a:rPr>
              <a:t>DISTANCE</a:t>
            </a:r>
            <a:r>
              <a:rPr lang="en-US" sz="3600" dirty="0">
                <a:solidFill>
                  <a:srgbClr val="000000"/>
                </a:solidFill>
              </a:rPr>
              <a:t> between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them (*the distance between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the CENTERS of the objects)</a:t>
            </a:r>
          </a:p>
        </p:txBody>
      </p:sp>
    </p:spTree>
    <p:extLst>
      <p:ext uri="{BB962C8B-B14F-4D97-AF65-F5344CB8AC3E}">
        <p14:creationId xmlns:p14="http://schemas.microsoft.com/office/powerpoint/2010/main" val="35206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C89B3A8-4DA8-4134-BF89-41BF1B161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3274615"/>
            <a:ext cx="4142232" cy="12323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21" y="935782"/>
            <a:ext cx="5770279" cy="574260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B. The Universal Gravitational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 Constant, </a:t>
            </a:r>
            <a:r>
              <a:rPr lang="en-US" sz="3600" dirty="0">
                <a:solidFill>
                  <a:srgbClr val="FFC000"/>
                </a:solidFill>
              </a:rPr>
              <a:t>G</a:t>
            </a:r>
            <a:r>
              <a:rPr lang="en-US" sz="3600" dirty="0">
                <a:solidFill>
                  <a:srgbClr val="000000"/>
                </a:solidFill>
              </a:rPr>
              <a:t>, is the same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 everywhere in the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 Universe.  It is an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extremely </a:t>
            </a:r>
            <a:r>
              <a:rPr lang="en-US" sz="3600" i="1" dirty="0">
                <a:solidFill>
                  <a:srgbClr val="000000"/>
                </a:solidFill>
              </a:rPr>
              <a:t>small</a:t>
            </a:r>
            <a:r>
              <a:rPr lang="en-US" sz="3600" dirty="0">
                <a:solidFill>
                  <a:srgbClr val="000000"/>
                </a:solidFill>
              </a:rPr>
              <a:t> number,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indicating that gravity is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a very </a:t>
            </a:r>
            <a:r>
              <a:rPr lang="en-US" sz="3600" dirty="0">
                <a:solidFill>
                  <a:srgbClr val="FFC000"/>
                </a:solidFill>
              </a:rPr>
              <a:t>WEAK</a:t>
            </a:r>
            <a:r>
              <a:rPr lang="en-US" sz="3600" dirty="0">
                <a:solidFill>
                  <a:srgbClr val="000000"/>
                </a:solidFill>
              </a:rPr>
              <a:t> force!   </a:t>
            </a:r>
          </a:p>
        </p:txBody>
      </p:sp>
    </p:spTree>
    <p:extLst>
      <p:ext uri="{BB962C8B-B14F-4D97-AF65-F5344CB8AC3E}">
        <p14:creationId xmlns:p14="http://schemas.microsoft.com/office/powerpoint/2010/main" val="2531344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Example Problems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dirty="0"/>
              <a:t>4. If the Earth was the same size as now, but had 5 x its current mass, how would</a:t>
            </a:r>
          </a:p>
          <a:p>
            <a:pPr marL="0" indent="0">
              <a:buNone/>
            </a:pPr>
            <a:r>
              <a:rPr lang="en-US" dirty="0"/>
              <a:t>    its surface gravity compare to now?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If the Earth had its same mass as now, but had 3 x its current radius, how would</a:t>
            </a:r>
          </a:p>
          <a:p>
            <a:pPr marL="0" indent="0">
              <a:buNone/>
            </a:pPr>
            <a:r>
              <a:rPr lang="en-US" dirty="0"/>
              <a:t>    its surface gravity compare to now?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If you fly your spaceship 6 x farther from the center of a planet, by how much</a:t>
            </a:r>
          </a:p>
          <a:p>
            <a:pPr marL="0" indent="0">
              <a:buNone/>
            </a:pPr>
            <a:r>
              <a:rPr lang="en-US" dirty="0"/>
              <a:t>    would the force of gravity on you ship change? 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0348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4763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IV. Acceleration Due to Gravity</a:t>
            </a:r>
          </a:p>
          <a:p>
            <a:pPr marL="0" indent="0">
              <a:buNone/>
            </a:pPr>
            <a:r>
              <a:rPr lang="en-US" sz="4000" dirty="0"/>
              <a:t> A. Newton’s Law of Gravity leads us to an equation for</a:t>
            </a:r>
          </a:p>
          <a:p>
            <a:pPr marL="0" indent="0">
              <a:buNone/>
            </a:pPr>
            <a:r>
              <a:rPr lang="en-US" sz="4000" dirty="0"/>
              <a:t>      the rate at which objects </a:t>
            </a:r>
            <a:r>
              <a:rPr lang="en-US" sz="4000" i="1" dirty="0">
                <a:solidFill>
                  <a:srgbClr val="C00000"/>
                </a:solidFill>
              </a:rPr>
              <a:t>accelerate</a:t>
            </a:r>
            <a:r>
              <a:rPr lang="en-US" sz="4000" dirty="0"/>
              <a:t> as they fall.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3600" dirty="0"/>
              <a:t> B. “Little g” for the Earth is </a:t>
            </a:r>
            <a:r>
              <a:rPr lang="en-US" sz="4400" dirty="0">
                <a:solidFill>
                  <a:srgbClr val="C00000"/>
                </a:solidFill>
              </a:rPr>
              <a:t>9.8 m/s</a:t>
            </a:r>
            <a:r>
              <a:rPr lang="en-US" sz="4400" baseline="30000" dirty="0">
                <a:solidFill>
                  <a:srgbClr val="C00000"/>
                </a:solidFill>
              </a:rPr>
              <a:t>2</a:t>
            </a:r>
            <a:r>
              <a:rPr lang="en-US" sz="3600" dirty="0"/>
              <a:t>.   This means that an</a:t>
            </a:r>
          </a:p>
          <a:p>
            <a:pPr marL="0" indent="0">
              <a:buNone/>
            </a:pPr>
            <a:r>
              <a:rPr lang="en-US" sz="3600" dirty="0"/>
              <a:t>      object’s speed will increase by about </a:t>
            </a:r>
            <a:r>
              <a:rPr lang="en-US" sz="3600" dirty="0">
                <a:solidFill>
                  <a:srgbClr val="FFC000"/>
                </a:solidFill>
              </a:rPr>
              <a:t>20 mph </a:t>
            </a:r>
            <a:r>
              <a:rPr lang="en-US" sz="3600" dirty="0"/>
              <a:t>for every</a:t>
            </a:r>
          </a:p>
          <a:p>
            <a:pPr marL="0" indent="0">
              <a:buNone/>
            </a:pPr>
            <a:r>
              <a:rPr lang="en-US" sz="3600" dirty="0"/>
              <a:t>      </a:t>
            </a:r>
            <a:r>
              <a:rPr lang="en-US" sz="3600" dirty="0">
                <a:solidFill>
                  <a:srgbClr val="FFC000"/>
                </a:solidFill>
              </a:rPr>
              <a:t>second</a:t>
            </a:r>
            <a:r>
              <a:rPr lang="en-US" sz="3600" dirty="0"/>
              <a:t> that it falls. (***without air resistance)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098" name="Picture 2" descr="Little g equation">
            <a:extLst>
              <a:ext uri="{FF2B5EF4-FFF2-40B4-BE49-F238E27FC236}">
                <a16:creationId xmlns:a16="http://schemas.microsoft.com/office/drawing/2014/main" id="{C1E6CBAE-33C4-4F37-A86C-5161AEAD2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23" y="2494148"/>
            <a:ext cx="3227954" cy="186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816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Example Problems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600" dirty="0"/>
              <a:t>7. Calculate the acceleration due to gravity on the surface of the Moon. </a:t>
            </a:r>
          </a:p>
          <a:p>
            <a:r>
              <a:rPr lang="en-US" sz="3600" dirty="0"/>
              <a:t>    Mm = 7.3 x 10</a:t>
            </a:r>
            <a:r>
              <a:rPr lang="en-US" sz="3600" baseline="30000" dirty="0"/>
              <a:t>22</a:t>
            </a:r>
            <a:r>
              <a:rPr lang="en-US" sz="3600" dirty="0"/>
              <a:t> kg</a:t>
            </a:r>
          </a:p>
          <a:p>
            <a:r>
              <a:rPr lang="en-US" sz="3600" dirty="0"/>
              <a:t>    Rm = 1700 km</a:t>
            </a:r>
          </a:p>
          <a:p>
            <a:r>
              <a:rPr lang="en-US" sz="3600" dirty="0"/>
              <a:t>    G = 6.67 x 10</a:t>
            </a:r>
            <a:r>
              <a:rPr lang="en-US" sz="3600" baseline="30000" dirty="0"/>
              <a:t>-11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29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8. Calculate the acceleration due to gravity 2,000 km</a:t>
            </a:r>
          </a:p>
          <a:p>
            <a:pPr marL="0" indent="0">
              <a:buNone/>
            </a:pPr>
            <a:r>
              <a:rPr lang="en-US" sz="4000" dirty="0"/>
              <a:t>    above the surface of the Moon.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71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3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869" y="1714500"/>
            <a:ext cx="6644132" cy="49802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V. Center of Mass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 A. Gravity acts as a </a:t>
            </a:r>
            <a:r>
              <a:rPr lang="en-US" sz="4000" dirty="0">
                <a:solidFill>
                  <a:srgbClr val="C00000"/>
                </a:solidFill>
              </a:rPr>
              <a:t>centripetal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      force (toward the center).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  Ex/ A rock swung in a circle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         on a string.  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5" descr="A close up of a card&#10;&#10;Description automatically generated">
            <a:extLst>
              <a:ext uri="{FF2B5EF4-FFF2-40B4-BE49-F238E27FC236}">
                <a16:creationId xmlns:a16="http://schemas.microsoft.com/office/drawing/2014/main" id="{9AECBA56-2505-4EF0-8FF4-15E47A4C8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61" y="-490522"/>
            <a:ext cx="2670429" cy="2670429"/>
          </a:xfrm>
          <a:prstGeom prst="rect">
            <a:avLst/>
          </a:prstGeom>
        </p:spPr>
      </p:pic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35368B8D-E954-4457-9078-E115A5C8F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37" y="3055845"/>
            <a:ext cx="4841803" cy="38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7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 B. Celestial bodies actually orbit a common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      </a:t>
            </a:r>
            <a:r>
              <a:rPr lang="en-US" sz="4000" dirty="0">
                <a:solidFill>
                  <a:srgbClr val="C00000"/>
                </a:solidFill>
              </a:rPr>
              <a:t>center of mass</a:t>
            </a:r>
            <a:r>
              <a:rPr lang="en-US" sz="40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4000" dirty="0"/>
              <a:t>1. If 2 objects are of </a:t>
            </a:r>
            <a:r>
              <a:rPr lang="en-US" sz="4000" dirty="0">
                <a:solidFill>
                  <a:srgbClr val="FFC000"/>
                </a:solidFill>
              </a:rPr>
              <a:t>EQUAL MASS</a:t>
            </a:r>
            <a:r>
              <a:rPr lang="en-US" sz="4000" dirty="0"/>
              <a:t>, then their center of</a:t>
            </a:r>
          </a:p>
          <a:p>
            <a:pPr marL="0" indent="0">
              <a:buNone/>
            </a:pPr>
            <a:r>
              <a:rPr lang="en-US" sz="4000" dirty="0"/>
              <a:t>      mass will be exactly halfway between them.  They will</a:t>
            </a:r>
          </a:p>
          <a:p>
            <a:pPr marL="0" indent="0">
              <a:buNone/>
            </a:pPr>
            <a:r>
              <a:rPr lang="en-US" sz="4000" dirty="0"/>
              <a:t>      both orbit that point in the center of that system.</a:t>
            </a:r>
          </a:p>
          <a:p>
            <a:pPr marL="0" indent="0">
              <a:buNone/>
            </a:pPr>
            <a:r>
              <a:rPr lang="en-US" sz="4000" dirty="0"/>
              <a:t>      Ex/ </a:t>
            </a:r>
            <a:r>
              <a:rPr lang="en-US" sz="4000" dirty="0">
                <a:solidFill>
                  <a:srgbClr val="00B0F0"/>
                </a:solidFill>
              </a:rPr>
              <a:t>Binary stars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enter of Mass, Equal Objects">
            <a:extLst>
              <a:ext uri="{FF2B5EF4-FFF2-40B4-BE49-F238E27FC236}">
                <a16:creationId xmlns:a16="http://schemas.microsoft.com/office/drawing/2014/main" id="{261452AE-52BE-41A8-A043-751D364B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61" y="3718634"/>
            <a:ext cx="4201477" cy="32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03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69619-D5DF-489A-98F5-5F122B2CED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5" r="25315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474" y="0"/>
            <a:ext cx="6901506" cy="6972300"/>
          </a:xfrm>
        </p:spPr>
        <p:txBody>
          <a:bodyPr anchor="ctr">
            <a:normAutofit lnSpcReduction="10000"/>
          </a:bodyPr>
          <a:lstStyle/>
          <a:p>
            <a:pPr marL="571500" indent="-571500">
              <a:buAutoNum type="romanUcPeriod"/>
            </a:pPr>
            <a:r>
              <a:rPr lang="en-US" sz="3600" dirty="0">
                <a:solidFill>
                  <a:srgbClr val="000000"/>
                </a:solidFill>
              </a:rPr>
              <a:t>Kepler’s Laws of Planetary Motion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A. 1</a:t>
            </a:r>
            <a:r>
              <a:rPr lang="en-US" sz="3600" baseline="30000" dirty="0">
                <a:solidFill>
                  <a:srgbClr val="000000"/>
                </a:solidFill>
              </a:rPr>
              <a:t>st</a:t>
            </a:r>
            <a:r>
              <a:rPr lang="en-US" sz="3600" dirty="0">
                <a:solidFill>
                  <a:srgbClr val="000000"/>
                </a:solidFill>
              </a:rPr>
              <a:t> Law – the Law of </a:t>
            </a:r>
            <a:r>
              <a:rPr lang="en-US" sz="3600" dirty="0">
                <a:solidFill>
                  <a:srgbClr val="C00000"/>
                </a:solidFill>
              </a:rPr>
              <a:t>Ellipses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1. Planets orbit the Sun with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 elliptical orbits, as do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 comets, asteroids, </a:t>
            </a:r>
            <a:r>
              <a:rPr lang="en-US" sz="3600" dirty="0" err="1">
                <a:solidFill>
                  <a:srgbClr val="000000"/>
                </a:solidFill>
              </a:rPr>
              <a:t>etc</a:t>
            </a:r>
            <a:r>
              <a:rPr lang="en-US" sz="3600" dirty="0">
                <a:solidFill>
                  <a:srgbClr val="000000"/>
                </a:solidFill>
              </a:rPr>
              <a:t>…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2. The </a:t>
            </a:r>
            <a:r>
              <a:rPr lang="en-US" sz="3600" i="1" dirty="0">
                <a:solidFill>
                  <a:srgbClr val="FFC000"/>
                </a:solidFill>
              </a:rPr>
              <a:t>eccentricity</a:t>
            </a:r>
            <a:r>
              <a:rPr lang="en-US" sz="3600" dirty="0">
                <a:solidFill>
                  <a:srgbClr val="000000"/>
                </a:solidFill>
              </a:rPr>
              <a:t> of an orbit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  is a measure of how egg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  -shaped it is.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a. e = 0 indicates a circle.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b. All planets have an orbit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  with </a:t>
            </a:r>
            <a:r>
              <a:rPr lang="en-US" sz="3600" dirty="0">
                <a:solidFill>
                  <a:srgbClr val="7030A0"/>
                </a:solidFill>
              </a:rPr>
              <a:t>e &gt; 0</a:t>
            </a: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51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2. If the objects are of slightly different masses, the center</a:t>
            </a:r>
          </a:p>
          <a:p>
            <a:pPr marL="0" indent="0">
              <a:buNone/>
            </a:pPr>
            <a:r>
              <a:rPr lang="en-US" sz="4000" dirty="0"/>
              <a:t> of mass will be closer to the heavier object.</a:t>
            </a:r>
          </a:p>
          <a:p>
            <a:pPr marL="0" indent="0">
              <a:buNone/>
            </a:pPr>
            <a:r>
              <a:rPr lang="en-US" sz="4000" dirty="0"/>
              <a:t>Ex/ </a:t>
            </a:r>
            <a:r>
              <a:rPr lang="en-US" sz="4000" dirty="0">
                <a:solidFill>
                  <a:srgbClr val="00B0F0"/>
                </a:solidFill>
              </a:rPr>
              <a:t>Pluto-Charon System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                                     3. If the object have very different</a:t>
            </a:r>
          </a:p>
          <a:p>
            <a:pPr marL="0" indent="0">
              <a:buNone/>
            </a:pPr>
            <a:r>
              <a:rPr lang="en-US" sz="4000" dirty="0"/>
              <a:t>                                              masses, the center of mass of</a:t>
            </a:r>
          </a:p>
          <a:p>
            <a:pPr marL="0" indent="0">
              <a:buNone/>
            </a:pPr>
            <a:r>
              <a:rPr lang="en-US" sz="4000" dirty="0"/>
              <a:t>                                              the system may fall the heavier</a:t>
            </a:r>
          </a:p>
          <a:p>
            <a:pPr marL="0" indent="0">
              <a:buNone/>
            </a:pPr>
            <a:r>
              <a:rPr lang="en-US" sz="4000" dirty="0"/>
              <a:t>                                              object.  Ex/ Earth-Moon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Center of Mass, Slightly Different Mass">
            <a:extLst>
              <a:ext uri="{FF2B5EF4-FFF2-40B4-BE49-F238E27FC236}">
                <a16:creationId xmlns:a16="http://schemas.microsoft.com/office/drawing/2014/main" id="{1444598F-3B27-4CEA-858F-410A5E8B5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415" y="649866"/>
            <a:ext cx="2874871" cy="317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Earth Moon system">
            <a:extLst>
              <a:ext uri="{FF2B5EF4-FFF2-40B4-BE49-F238E27FC236}">
                <a16:creationId xmlns:a16="http://schemas.microsoft.com/office/drawing/2014/main" id="{71C7DA00-62F6-4CDC-926E-89A74C8B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1039"/>
            <a:ext cx="4746274" cy="29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904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095999" cy="686747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VI. Orbit and Escape Velocity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A. In Newton’s book </a:t>
            </a:r>
            <a:r>
              <a:rPr lang="en-US" sz="3600" i="1" dirty="0">
                <a:solidFill>
                  <a:srgbClr val="7030A0"/>
                </a:solidFill>
              </a:rPr>
              <a:t>The</a:t>
            </a:r>
          </a:p>
          <a:p>
            <a:pPr marL="0" indent="0">
              <a:buNone/>
            </a:pPr>
            <a:r>
              <a:rPr lang="en-US" sz="3600" i="1" dirty="0">
                <a:solidFill>
                  <a:srgbClr val="7030A0"/>
                </a:solidFill>
              </a:rPr>
              <a:t>     Principia</a:t>
            </a:r>
            <a:r>
              <a:rPr lang="en-US" sz="3600" dirty="0">
                <a:solidFill>
                  <a:srgbClr val="000000"/>
                </a:solidFill>
              </a:rPr>
              <a:t>, he amazingly  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showed how fast objects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would need to be launched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to both </a:t>
            </a:r>
            <a:r>
              <a:rPr lang="en-US" sz="3600" dirty="0">
                <a:solidFill>
                  <a:srgbClr val="FFC000"/>
                </a:solidFill>
              </a:rPr>
              <a:t>orbit</a:t>
            </a:r>
            <a:r>
              <a:rPr lang="en-US" sz="3600" dirty="0">
                <a:solidFill>
                  <a:srgbClr val="000000"/>
                </a:solidFill>
              </a:rPr>
              <a:t> the Earth and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to </a:t>
            </a:r>
            <a:r>
              <a:rPr lang="en-US" sz="3600" dirty="0">
                <a:solidFill>
                  <a:srgbClr val="FFC000"/>
                </a:solidFill>
              </a:rPr>
              <a:t>escape</a:t>
            </a:r>
            <a:r>
              <a:rPr lang="en-US" sz="3600" dirty="0">
                <a:solidFill>
                  <a:srgbClr val="000000"/>
                </a:solidFill>
              </a:rPr>
              <a:t> Earth all-together.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In other words, Newton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figured out the physics of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</a:t>
            </a:r>
            <a:r>
              <a:rPr lang="en-US" sz="3600" dirty="0">
                <a:solidFill>
                  <a:srgbClr val="00B0F0"/>
                </a:solidFill>
              </a:rPr>
              <a:t>satellites</a:t>
            </a:r>
            <a:r>
              <a:rPr lang="en-US" sz="3600" dirty="0">
                <a:solidFill>
                  <a:srgbClr val="000000"/>
                </a:solidFill>
              </a:rPr>
              <a:t> in 1685 (!!). 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8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Newton orbit imate">
            <a:extLst>
              <a:ext uri="{FF2B5EF4-FFF2-40B4-BE49-F238E27FC236}">
                <a16:creationId xmlns:a16="http://schemas.microsoft.com/office/drawing/2014/main" id="{41F29833-8FAC-44E1-A89D-283535B3A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r="9850" b="-3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317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7A8DA46-F86B-4137-9709-C6F3DC149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82970"/>
            <a:ext cx="12191999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B. Newton derived an equation to calculate the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dirty="0"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velocity needed to orbit any celestial objec</a:t>
            </a:r>
            <a:r>
              <a:rPr lang="en-US" altLang="en-US" sz="4000" dirty="0"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Orbital Velocity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Picture 1" descr="Orbital Velocity">
            <a:extLst>
              <a:ext uri="{FF2B5EF4-FFF2-40B4-BE49-F238E27FC236}">
                <a16:creationId xmlns:a16="http://schemas.microsoft.com/office/drawing/2014/main" id="{B6582A97-23A2-4A1F-B8BC-656801173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81" y="2076356"/>
            <a:ext cx="8497826" cy="206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474AC4-B2F4-4583-B07D-2377F3E9F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34300"/>
            <a:ext cx="1219199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C. For the Earth, the orbital velocity is ~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17,500 mph</a:t>
            </a:r>
            <a:r>
              <a:rPr lang="en-US" altLang="en-US" sz="4000" dirty="0">
                <a:latin typeface="Arial" panose="020B0604020202020204" pitchFamily="34" charset="0"/>
              </a:rPr>
              <a:t>.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This number is only for objects in a nearby orbit –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L.E.O.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Low Earth Orbit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.    Ex/ I.S.S.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199" name="TextBox1" r:id="rId2" imgW="666720" imgH="171360"/>
        </mc:Choice>
        <mc:Fallback>
          <p:control name="TextBox1" r:id="rId2" imgW="666720" imgH="1713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E55471D8-22C6-493E-9C54-A2D41D38173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66750" cy="1714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12876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D. Newton then derived an equation to calculate the</a:t>
            </a:r>
          </a:p>
          <a:p>
            <a:pPr marL="0" indent="0">
              <a:buNone/>
            </a:pPr>
            <a:r>
              <a:rPr lang="en-US" sz="4000" dirty="0"/>
              <a:t>    speed needed to escape any celestial object. </a:t>
            </a:r>
          </a:p>
          <a:p>
            <a:pPr marL="0" indent="0">
              <a:buNone/>
            </a:pPr>
            <a:r>
              <a:rPr lang="en-US" sz="4000" dirty="0"/>
              <a:t>   (</a:t>
            </a:r>
            <a:r>
              <a:rPr lang="en-US" sz="4000" dirty="0">
                <a:solidFill>
                  <a:srgbClr val="00B0F0"/>
                </a:solidFill>
              </a:rPr>
              <a:t>Escape velocity</a:t>
            </a:r>
            <a:r>
              <a:rPr lang="en-US" sz="4000" dirty="0"/>
              <a:t>). For the Earth, </a:t>
            </a:r>
            <a:r>
              <a:rPr lang="en-US" sz="4000" dirty="0" err="1"/>
              <a:t>v</a:t>
            </a:r>
            <a:r>
              <a:rPr lang="en-US" sz="4000" baseline="-25000" dirty="0" err="1"/>
              <a:t>esc</a:t>
            </a:r>
            <a:r>
              <a:rPr lang="en-US" sz="4000" dirty="0"/>
              <a:t> ~ </a:t>
            </a:r>
            <a:r>
              <a:rPr lang="en-US" sz="4000" dirty="0">
                <a:solidFill>
                  <a:srgbClr val="C00000"/>
                </a:solidFill>
              </a:rPr>
              <a:t>25,000 mph</a:t>
            </a:r>
            <a:r>
              <a:rPr lang="en-US" sz="4000" dirty="0"/>
              <a:t>!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*Note that the mass of the orbiting object doesn’t</a:t>
            </a:r>
          </a:p>
          <a:p>
            <a:pPr marL="0" indent="0">
              <a:buNone/>
            </a:pPr>
            <a:r>
              <a:rPr lang="en-US" sz="4000" dirty="0"/>
              <a:t>     matter!  Also, ‘R’ is, again, the distance between </a:t>
            </a:r>
          </a:p>
          <a:p>
            <a:pPr marL="0" indent="0">
              <a:buNone/>
            </a:pPr>
            <a:r>
              <a:rPr lang="en-US" sz="4000" dirty="0"/>
              <a:t>     the centers of the objects.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Escape Velocity Formula">
            <a:extLst>
              <a:ext uri="{FF2B5EF4-FFF2-40B4-BE49-F238E27FC236}">
                <a16:creationId xmlns:a16="http://schemas.microsoft.com/office/drawing/2014/main" id="{EC28C499-2C1F-4EC1-A8C8-913CA2318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892" y="1747157"/>
            <a:ext cx="6558144" cy="30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097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Example Problems</a:t>
            </a:r>
          </a:p>
          <a:p>
            <a:pPr marL="0" indent="0">
              <a:buNone/>
            </a:pPr>
            <a:r>
              <a:rPr lang="en-US" sz="4400" dirty="0"/>
              <a:t>9. What is the orbital velocity of the Moon?    </a:t>
            </a:r>
          </a:p>
          <a:p>
            <a:pPr marL="0" indent="0">
              <a:buNone/>
            </a:pPr>
            <a:r>
              <a:rPr lang="en-US" sz="4400" dirty="0"/>
              <a:t>     M</a:t>
            </a:r>
            <a:r>
              <a:rPr lang="en-US" sz="4400" baseline="-25000" dirty="0"/>
              <a:t>m</a:t>
            </a:r>
            <a:r>
              <a:rPr lang="en-US" sz="4400" dirty="0"/>
              <a:t> = 7.3 x 10</a:t>
            </a:r>
            <a:r>
              <a:rPr lang="en-US" sz="4400" baseline="30000" dirty="0"/>
              <a:t>22</a:t>
            </a:r>
            <a:r>
              <a:rPr lang="en-US" sz="4400" dirty="0"/>
              <a:t> kg</a:t>
            </a:r>
          </a:p>
          <a:p>
            <a:pPr marL="0" indent="0">
              <a:buNone/>
            </a:pPr>
            <a:r>
              <a:rPr lang="en-US" sz="4400" dirty="0"/>
              <a:t>     r</a:t>
            </a:r>
            <a:r>
              <a:rPr lang="en-US" sz="4400" baseline="-25000" dirty="0"/>
              <a:t>m</a:t>
            </a:r>
            <a:r>
              <a:rPr lang="en-US" sz="4400" dirty="0"/>
              <a:t> = 1,700 km</a:t>
            </a:r>
          </a:p>
          <a:p>
            <a:pPr marL="0" indent="0">
              <a:buNone/>
            </a:pPr>
            <a:r>
              <a:rPr lang="en-US" sz="4400" dirty="0"/>
              <a:t>     G = 6.67 x 10</a:t>
            </a:r>
            <a:r>
              <a:rPr lang="en-US" sz="4400" baseline="30000" dirty="0"/>
              <a:t>-11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1668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10. What is the escape velocity of Ceres?    </a:t>
            </a:r>
          </a:p>
          <a:p>
            <a:pPr marL="0" indent="0">
              <a:buNone/>
            </a:pPr>
            <a:r>
              <a:rPr lang="en-US" sz="4400" dirty="0"/>
              <a:t>     M</a:t>
            </a:r>
            <a:r>
              <a:rPr lang="en-US" sz="4400" baseline="-25000" dirty="0"/>
              <a:t>c</a:t>
            </a:r>
            <a:r>
              <a:rPr lang="en-US" sz="4400" dirty="0"/>
              <a:t> = 9.0 x 10</a:t>
            </a:r>
            <a:r>
              <a:rPr lang="en-US" sz="4400" baseline="30000" dirty="0"/>
              <a:t>20</a:t>
            </a:r>
            <a:r>
              <a:rPr lang="en-US" sz="4400" dirty="0"/>
              <a:t> kg</a:t>
            </a:r>
          </a:p>
          <a:p>
            <a:pPr marL="0" indent="0">
              <a:buNone/>
            </a:pPr>
            <a:r>
              <a:rPr lang="en-US" sz="4400" dirty="0"/>
              <a:t>     </a:t>
            </a:r>
            <a:r>
              <a:rPr lang="en-US" sz="4400" dirty="0" err="1"/>
              <a:t>r</a:t>
            </a:r>
            <a:r>
              <a:rPr lang="en-US" sz="4400" baseline="-25000" dirty="0" err="1"/>
              <a:t>c</a:t>
            </a:r>
            <a:r>
              <a:rPr lang="en-US" sz="4400" dirty="0"/>
              <a:t> = 470 km</a:t>
            </a:r>
          </a:p>
          <a:p>
            <a:pPr marL="0" indent="0">
              <a:buNone/>
            </a:pPr>
            <a:r>
              <a:rPr lang="en-US" sz="4400" dirty="0"/>
              <a:t>     G = 6.67 x 10</a:t>
            </a:r>
            <a:r>
              <a:rPr lang="en-US" sz="4400" baseline="30000" dirty="0"/>
              <a:t>-11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7472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11</a:t>
            </a:r>
            <a:r>
              <a:rPr lang="en-US" sz="4400" dirty="0"/>
              <a:t>. What is the orbital velocity of the Earth at an </a:t>
            </a:r>
          </a:p>
          <a:p>
            <a:pPr marL="0" indent="0">
              <a:buNone/>
            </a:pPr>
            <a:r>
              <a:rPr lang="en-US" sz="4400" dirty="0"/>
              <a:t>      altitude 5,000 km above its surface?    </a:t>
            </a:r>
          </a:p>
          <a:p>
            <a:pPr marL="0" indent="0">
              <a:buNone/>
            </a:pPr>
            <a:r>
              <a:rPr lang="en-US" sz="4400" dirty="0"/>
              <a:t>     M</a:t>
            </a:r>
            <a:r>
              <a:rPr lang="en-US" sz="4400" baseline="-25000" dirty="0"/>
              <a:t>E</a:t>
            </a:r>
            <a:r>
              <a:rPr lang="en-US" sz="4400" dirty="0"/>
              <a:t> = 5.96 x 10</a:t>
            </a:r>
            <a:r>
              <a:rPr lang="en-US" sz="4400" baseline="30000" dirty="0"/>
              <a:t>24</a:t>
            </a:r>
            <a:r>
              <a:rPr lang="en-US" sz="4400" dirty="0"/>
              <a:t> kg</a:t>
            </a:r>
          </a:p>
          <a:p>
            <a:pPr marL="0" indent="0">
              <a:buNone/>
            </a:pPr>
            <a:r>
              <a:rPr lang="en-US" sz="4400" dirty="0"/>
              <a:t>     </a:t>
            </a:r>
            <a:r>
              <a:rPr lang="en-US" sz="4400" dirty="0" err="1"/>
              <a:t>r</a:t>
            </a:r>
            <a:r>
              <a:rPr lang="en-US" sz="4400" baseline="-25000" dirty="0" err="1"/>
              <a:t>E</a:t>
            </a:r>
            <a:r>
              <a:rPr lang="en-US" sz="4400" dirty="0"/>
              <a:t> = 6.37 x 10</a:t>
            </a:r>
            <a:r>
              <a:rPr lang="en-US" sz="4400" baseline="30000" dirty="0"/>
              <a:t>6</a:t>
            </a:r>
            <a:r>
              <a:rPr lang="en-US" sz="4400" dirty="0"/>
              <a:t> m</a:t>
            </a:r>
          </a:p>
          <a:p>
            <a:pPr marL="0" indent="0">
              <a:buNone/>
            </a:pPr>
            <a:r>
              <a:rPr lang="en-US" sz="4400" dirty="0"/>
              <a:t>     G = 6.67 x 10</a:t>
            </a:r>
            <a:r>
              <a:rPr lang="en-US" sz="4400" baseline="30000" dirty="0"/>
              <a:t>-11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1070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Elevator Microgravity">
            <a:extLst>
              <a:ext uri="{FF2B5EF4-FFF2-40B4-BE49-F238E27FC236}">
                <a16:creationId xmlns:a16="http://schemas.microsoft.com/office/drawing/2014/main" id="{F4BA7B54-A778-4DB0-B27B-E1483FD72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76070"/>
            <a:ext cx="4852650" cy="288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21" y="537294"/>
            <a:ext cx="5770279" cy="627684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VI. Microgravity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 A. Microgravity is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      weightlessness due to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      </a:t>
            </a:r>
            <a:r>
              <a:rPr lang="en-US" sz="4000" dirty="0">
                <a:solidFill>
                  <a:srgbClr val="FFC000"/>
                </a:solidFill>
              </a:rPr>
              <a:t>free fall</a:t>
            </a:r>
            <a:r>
              <a:rPr lang="en-US" sz="4000" dirty="0">
                <a:solidFill>
                  <a:srgbClr val="000000"/>
                </a:solidFill>
              </a:rPr>
              <a:t>.  When an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      object is falling it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      weighs nothing!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90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266" name="Picture 2" descr="Orbital Cannonball">
            <a:extLst>
              <a:ext uri="{FF2B5EF4-FFF2-40B4-BE49-F238E27FC236}">
                <a16:creationId xmlns:a16="http://schemas.microsoft.com/office/drawing/2014/main" id="{D6B02CDB-1C45-4010-9865-965435D20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28" y="1819656"/>
            <a:ext cx="4142232" cy="414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8172" y="75524"/>
            <a:ext cx="5913828" cy="67824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B. A satellite is actually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    </a:t>
            </a:r>
            <a:r>
              <a:rPr lang="en-US" sz="4000" i="1" dirty="0">
                <a:solidFill>
                  <a:srgbClr val="FFC000"/>
                </a:solidFill>
              </a:rPr>
              <a:t>falling around </a:t>
            </a:r>
            <a:r>
              <a:rPr lang="en-US" sz="4000" dirty="0">
                <a:solidFill>
                  <a:srgbClr val="000000"/>
                </a:solidFill>
              </a:rPr>
              <a:t>the Earth!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Ex/ High dive; 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       Tower of Terror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       G-Force One Airplane!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       The I.S.S.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08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  <a:endParaRPr lang="en-US" dirty="0"/>
          </a:p>
        </p:txBody>
      </p:sp>
      <p:pic>
        <p:nvPicPr>
          <p:cNvPr id="12290" name="Picture 2" descr="Flight Path for Microgravity">
            <a:extLst>
              <a:ext uri="{FF2B5EF4-FFF2-40B4-BE49-F238E27FC236}">
                <a16:creationId xmlns:a16="http://schemas.microsoft.com/office/drawing/2014/main" id="{1E784A4D-F614-420B-B214-D4BB45718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10" y="135391"/>
            <a:ext cx="6146410" cy="45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ISS">
            <a:extLst>
              <a:ext uri="{FF2B5EF4-FFF2-40B4-BE49-F238E27FC236}">
                <a16:creationId xmlns:a16="http://schemas.microsoft.com/office/drawing/2014/main" id="{98214790-39A3-48FD-9186-E6655DD84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69771"/>
            <a:ext cx="5952931" cy="378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39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4763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B. 2</a:t>
            </a:r>
            <a:r>
              <a:rPr lang="en-US" sz="4000" baseline="30000" dirty="0"/>
              <a:t>nd</a:t>
            </a:r>
            <a:r>
              <a:rPr lang="en-US" sz="4000" dirty="0"/>
              <a:t> Law – the Law of </a:t>
            </a:r>
            <a:r>
              <a:rPr lang="en-US" sz="4000" dirty="0">
                <a:solidFill>
                  <a:srgbClr val="C00000"/>
                </a:solidFill>
              </a:rPr>
              <a:t>Equal Areas</a:t>
            </a:r>
          </a:p>
          <a:p>
            <a:pPr marL="0" indent="0">
              <a:buNone/>
            </a:pPr>
            <a:r>
              <a:rPr lang="en-US" sz="4000" dirty="0"/>
              <a:t> 1. Planets carve out “equal areas” of </a:t>
            </a:r>
          </a:p>
          <a:p>
            <a:pPr marL="0" indent="0">
              <a:buNone/>
            </a:pPr>
            <a:r>
              <a:rPr lang="en-US" sz="4000" dirty="0"/>
              <a:t>    an orbit in an equal amount of time. </a:t>
            </a:r>
          </a:p>
          <a:p>
            <a:pPr marL="0" indent="0">
              <a:buNone/>
            </a:pPr>
            <a:r>
              <a:rPr lang="en-US" sz="4000" dirty="0"/>
              <a:t> 2. Therefore, planets must </a:t>
            </a:r>
            <a:r>
              <a:rPr lang="en-US" sz="4000" i="1" dirty="0">
                <a:solidFill>
                  <a:srgbClr val="FFC000"/>
                </a:solidFill>
              </a:rPr>
              <a:t>speed up </a:t>
            </a:r>
            <a:r>
              <a:rPr lang="en-US" sz="4000" dirty="0"/>
              <a:t>close to the Sun!</a:t>
            </a:r>
          </a:p>
          <a:p>
            <a:pPr marL="0" indent="0">
              <a:buNone/>
            </a:pPr>
            <a:r>
              <a:rPr lang="en-US" sz="4000" dirty="0"/>
              <a:t> 3. NASA calls this the </a:t>
            </a:r>
            <a:r>
              <a:rPr lang="en-US" sz="4000" dirty="0">
                <a:solidFill>
                  <a:srgbClr val="00B0F0"/>
                </a:solidFill>
              </a:rPr>
              <a:t>slingshot effect </a:t>
            </a:r>
            <a:r>
              <a:rPr lang="en-US" sz="4000" dirty="0"/>
              <a:t>and has used it on</a:t>
            </a:r>
          </a:p>
          <a:p>
            <a:pPr marL="0" indent="0">
              <a:buNone/>
            </a:pPr>
            <a:r>
              <a:rPr lang="en-US" sz="4000" dirty="0"/>
              <a:t>                                                    numerous missions including </a:t>
            </a:r>
          </a:p>
          <a:p>
            <a:pPr marL="0" indent="0">
              <a:buNone/>
            </a:pPr>
            <a:r>
              <a:rPr lang="en-US" sz="4000" dirty="0"/>
              <a:t>                                                    Cassini and New Horizons.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1026" name="Picture 2" descr="Kepler 2nd Law graphic">
            <a:extLst>
              <a:ext uri="{FF2B5EF4-FFF2-40B4-BE49-F238E27FC236}">
                <a16:creationId xmlns:a16="http://schemas.microsoft.com/office/drawing/2014/main" id="{00E41AEA-2013-4948-B16A-5B594D38A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0"/>
            <a:ext cx="457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assini flight path">
            <a:extLst>
              <a:ext uri="{FF2B5EF4-FFF2-40B4-BE49-F238E27FC236}">
                <a16:creationId xmlns:a16="http://schemas.microsoft.com/office/drawing/2014/main" id="{B1B59FED-69B9-45F5-A185-6EAC6766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424237"/>
            <a:ext cx="5040766" cy="327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825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C. The Effects of Microgravity</a:t>
            </a:r>
          </a:p>
          <a:p>
            <a:pPr marL="0" indent="0">
              <a:buNone/>
            </a:pPr>
            <a:r>
              <a:rPr lang="en-US" sz="4000" dirty="0"/>
              <a:t> 1. Candle flames are spherical!</a:t>
            </a:r>
          </a:p>
          <a:p>
            <a:pPr marL="0" indent="0">
              <a:buNone/>
            </a:pPr>
            <a:r>
              <a:rPr lang="en-US" sz="4000" dirty="0"/>
              <a:t> 2. Water droplets are… spherical!</a:t>
            </a:r>
          </a:p>
          <a:p>
            <a:pPr marL="0" indent="0">
              <a:buNone/>
            </a:pPr>
            <a:r>
              <a:rPr lang="en-US" sz="4000" dirty="0"/>
              <a:t> 3. The effects on humans are numerous.  Muscles get atrophied.  May negatively affect eyesight.  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4079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6" name="Rectangle 7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7" name="Rectangle 7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8" name="Picture 7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801866"/>
            <a:ext cx="6082109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Fun fact: 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Astronaut Scott Kelly became 2 inches taller than his twin, Mark Kelly, after spending a year in space!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3314" name="Picture 2" descr="Mark vs Scott Kelly">
            <a:extLst>
              <a:ext uri="{FF2B5EF4-FFF2-40B4-BE49-F238E27FC236}">
                <a16:creationId xmlns:a16="http://schemas.microsoft.com/office/drawing/2014/main" id="{99790F1F-661B-4805-9876-AF8024E33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95286"/>
            <a:ext cx="4818457" cy="269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394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2111" y="0"/>
            <a:ext cx="6109888" cy="6858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0000"/>
                </a:solidFill>
              </a:rPr>
              <a:t>Fun fact: 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0000"/>
                </a:solidFill>
              </a:rPr>
              <a:t>Physicist Stephen Hawking got to experience weightlessness on the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0000"/>
                </a:solidFill>
              </a:rPr>
              <a:t>G-Force One aircraft!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4338" name="Picture 2" descr="Hawking in Zero G">
            <a:extLst>
              <a:ext uri="{FF2B5EF4-FFF2-40B4-BE49-F238E27FC236}">
                <a16:creationId xmlns:a16="http://schemas.microsoft.com/office/drawing/2014/main" id="{FD840050-E570-4B23-9F08-28D81495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8734"/>
            <a:ext cx="4845658" cy="241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679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2111" y="0"/>
            <a:ext cx="6109888" cy="6858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0000"/>
                </a:solidFill>
              </a:rPr>
              <a:t>Fun fact: 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0000"/>
                </a:solidFill>
              </a:rPr>
              <a:t>In 2005, 15 teachers from Florida became the first educators to fly aboard the G-Force One aircraft…</a:t>
            </a:r>
          </a:p>
          <a:p>
            <a:pPr marL="0" indent="0">
              <a:buNone/>
            </a:pPr>
            <a:endParaRPr lang="en-US" sz="4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000000"/>
                </a:solidFill>
              </a:rPr>
              <a:t>…including a certain MSDHS Astronomy teacher…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5362" name="Picture 2" descr="My Zero G Flight - Floating in the Corner">
            <a:extLst>
              <a:ext uri="{FF2B5EF4-FFF2-40B4-BE49-F238E27FC236}">
                <a16:creationId xmlns:a16="http://schemas.microsoft.com/office/drawing/2014/main" id="{B261CD2C-D6F6-45AC-942A-B190BE423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6925"/>
            <a:ext cx="4767943" cy="317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426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98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9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epler's 3rd Law">
            <a:extLst>
              <a:ext uri="{FF2B5EF4-FFF2-40B4-BE49-F238E27FC236}">
                <a16:creationId xmlns:a16="http://schemas.microsoft.com/office/drawing/2014/main" id="{D6AC9279-BF79-4AC8-AB8C-4DCF4064D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257" y="3551526"/>
            <a:ext cx="4626864" cy="107574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296" y="-5160"/>
            <a:ext cx="6102451" cy="68437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/>
              <a:t> C. 3</a:t>
            </a:r>
            <a:r>
              <a:rPr lang="en-US" sz="4000" baseline="30000" dirty="0"/>
              <a:t>rd</a:t>
            </a:r>
            <a:r>
              <a:rPr lang="en-US" sz="4000" dirty="0"/>
              <a:t> Law –Law of Harmony</a:t>
            </a:r>
          </a:p>
          <a:p>
            <a:pPr marL="0" indent="0">
              <a:buNone/>
            </a:pPr>
            <a:r>
              <a:rPr lang="en-US" sz="4000" dirty="0"/>
              <a:t>  1. The square of a planet’s period is proportional to the cube of its *radius.</a:t>
            </a:r>
          </a:p>
          <a:p>
            <a:pPr marL="0" indent="0">
              <a:buNone/>
            </a:pPr>
            <a:r>
              <a:rPr lang="en-US" sz="4000" dirty="0"/>
              <a:t>  2. The period is measured</a:t>
            </a:r>
          </a:p>
          <a:p>
            <a:pPr marL="0" indent="0">
              <a:buNone/>
            </a:pPr>
            <a:r>
              <a:rPr lang="en-US" sz="4000" dirty="0"/>
              <a:t>       in </a:t>
            </a:r>
            <a:r>
              <a:rPr lang="en-US" sz="4000" dirty="0">
                <a:solidFill>
                  <a:srgbClr val="FFC000"/>
                </a:solidFill>
              </a:rPr>
              <a:t>YEARS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r>
              <a:rPr lang="en-US" sz="4000" dirty="0"/>
              <a:t>  3. The distance is</a:t>
            </a:r>
          </a:p>
          <a:p>
            <a:pPr marL="0" indent="0">
              <a:buNone/>
            </a:pPr>
            <a:r>
              <a:rPr lang="en-US" sz="4000" dirty="0"/>
              <a:t>       measured in </a:t>
            </a:r>
            <a:r>
              <a:rPr lang="en-US" sz="4000" dirty="0" err="1">
                <a:solidFill>
                  <a:srgbClr val="00B0F0"/>
                </a:solidFill>
              </a:rPr>
              <a:t>AU</a:t>
            </a:r>
            <a:r>
              <a:rPr lang="en-US" sz="4000" dirty="0" err="1"/>
              <a:t>s.</a:t>
            </a:r>
            <a:r>
              <a:rPr lang="en-US" sz="4000" dirty="0"/>
              <a:t> </a:t>
            </a:r>
          </a:p>
          <a:p>
            <a:pPr marL="0" indent="0">
              <a:buNone/>
            </a:pPr>
            <a:r>
              <a:rPr lang="en-US" sz="4000" dirty="0"/>
              <a:t>       (astronomical units)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4616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Example Problems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4000" dirty="0"/>
              <a:t>1. Neptune is 30.6 AU from the Sun.  How many Earth</a:t>
            </a:r>
          </a:p>
          <a:p>
            <a:pPr marL="0" indent="0">
              <a:buNone/>
            </a:pPr>
            <a:r>
              <a:rPr lang="en-US" sz="4000" dirty="0"/>
              <a:t>       years does it take Neptune to orbit the Sun? 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552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Problems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2. Mars orbits the Sun in 1.87 Earth years. How far is </a:t>
            </a:r>
          </a:p>
          <a:p>
            <a:pPr marL="0" indent="0">
              <a:buNone/>
            </a:pPr>
            <a:r>
              <a:rPr lang="en-US" sz="4000" dirty="0"/>
              <a:t>    Mars from the Sun?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60058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Problems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3. Venus orbits the Sun in 223 days.  How far is Venus</a:t>
            </a:r>
          </a:p>
          <a:p>
            <a:pPr marL="0" indent="0">
              <a:buNone/>
            </a:pPr>
            <a:r>
              <a:rPr lang="en-US" sz="4000" dirty="0"/>
              <a:t>    from the Sun?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350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II. Newton’s Laws of Motion</a:t>
            </a:r>
          </a:p>
          <a:p>
            <a:pPr marL="0" indent="0">
              <a:buNone/>
            </a:pPr>
            <a:r>
              <a:rPr lang="en-US" sz="4000" dirty="0"/>
              <a:t> A. 1</a:t>
            </a:r>
            <a:r>
              <a:rPr lang="en-US" sz="4000" baseline="30000" dirty="0"/>
              <a:t>st</a:t>
            </a:r>
            <a:r>
              <a:rPr lang="en-US" sz="4000" dirty="0"/>
              <a:t> Law – the Law of </a:t>
            </a:r>
            <a:r>
              <a:rPr lang="en-US" sz="4000" dirty="0">
                <a:solidFill>
                  <a:srgbClr val="C00000"/>
                </a:solidFill>
              </a:rPr>
              <a:t>Inertia</a:t>
            </a:r>
          </a:p>
          <a:p>
            <a:pPr marL="0" indent="0">
              <a:buNone/>
            </a:pPr>
            <a:r>
              <a:rPr lang="en-US" sz="4000" dirty="0"/>
              <a:t> 1. An object at rest will stay at rest until acted on by an</a:t>
            </a:r>
          </a:p>
          <a:p>
            <a:pPr marL="0" indent="0">
              <a:buNone/>
            </a:pPr>
            <a:r>
              <a:rPr lang="en-US" sz="4000" dirty="0"/>
              <a:t>     overall force.</a:t>
            </a:r>
          </a:p>
          <a:p>
            <a:pPr marL="0" indent="0">
              <a:buNone/>
            </a:pPr>
            <a:r>
              <a:rPr lang="en-US" sz="4000" dirty="0"/>
              <a:t>     Ex/ Penny in the cup; tablecloth demo</a:t>
            </a:r>
          </a:p>
          <a:p>
            <a:pPr marL="0" indent="0">
              <a:buNone/>
            </a:pPr>
            <a:r>
              <a:rPr lang="en-US" sz="4000" dirty="0"/>
              <a:t> 2. An object in motion will continue in motion in a</a:t>
            </a:r>
          </a:p>
          <a:p>
            <a:pPr marL="0" indent="0">
              <a:buNone/>
            </a:pPr>
            <a:r>
              <a:rPr lang="en-US" sz="4000" dirty="0"/>
              <a:t>     </a:t>
            </a:r>
            <a:r>
              <a:rPr lang="en-US" sz="4000" dirty="0">
                <a:solidFill>
                  <a:srgbClr val="00B0F0"/>
                </a:solidFill>
              </a:rPr>
              <a:t>straight line </a:t>
            </a:r>
            <a:r>
              <a:rPr lang="en-US" sz="4000" dirty="0"/>
              <a:t>at </a:t>
            </a:r>
            <a:r>
              <a:rPr lang="en-US" sz="4000" dirty="0">
                <a:solidFill>
                  <a:srgbClr val="FFC000"/>
                </a:solidFill>
              </a:rPr>
              <a:t>constant speed </a:t>
            </a:r>
            <a:r>
              <a:rPr lang="en-US" sz="4000" dirty="0"/>
              <a:t>until acted on by an</a:t>
            </a:r>
          </a:p>
          <a:p>
            <a:pPr marL="0" indent="0">
              <a:buNone/>
            </a:pPr>
            <a:r>
              <a:rPr lang="en-US" sz="4000" dirty="0"/>
              <a:t>     overall force (a push or a pull).  </a:t>
            </a:r>
          </a:p>
          <a:p>
            <a:pPr marL="0" indent="0">
              <a:buNone/>
            </a:pPr>
            <a:r>
              <a:rPr lang="en-US" sz="4000" dirty="0"/>
              <a:t>  Ex/ Voyager I and II spacecraft</a:t>
            </a:r>
          </a:p>
          <a:p>
            <a:pPr marL="0" indent="0">
              <a:buNone/>
            </a:pPr>
            <a:r>
              <a:rPr lang="en-US" sz="4000" dirty="0"/>
              <a:t>         New Horizons</a:t>
            </a:r>
          </a:p>
        </p:txBody>
      </p:sp>
    </p:spTree>
    <p:extLst>
      <p:ext uri="{BB962C8B-B14F-4D97-AF65-F5344CB8AC3E}">
        <p14:creationId xmlns:p14="http://schemas.microsoft.com/office/powerpoint/2010/main" val="208286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E7E94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yellow bicycle&#10;&#10;Description automatically generated">
            <a:extLst>
              <a:ext uri="{FF2B5EF4-FFF2-40B4-BE49-F238E27FC236}">
                <a16:creationId xmlns:a16="http://schemas.microsoft.com/office/drawing/2014/main" id="{470A98AE-0079-4809-876D-CD0194817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3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43D5-8CDF-45FB-8506-3972D0FE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638" y="24493"/>
            <a:ext cx="6188109" cy="6819220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E7E940"/>
              </a:buClr>
              <a:buNone/>
            </a:pPr>
            <a:r>
              <a:rPr lang="en-US" sz="3600" dirty="0"/>
              <a:t>B. 2</a:t>
            </a:r>
            <a:r>
              <a:rPr lang="en-US" sz="3600" baseline="30000" dirty="0"/>
              <a:t>nd</a:t>
            </a:r>
            <a:r>
              <a:rPr lang="en-US" sz="3600" dirty="0"/>
              <a:t> Law – the Law of</a:t>
            </a:r>
          </a:p>
          <a:p>
            <a:pPr marL="0" indent="0">
              <a:buClr>
                <a:srgbClr val="E7E940"/>
              </a:buClr>
              <a:buNone/>
            </a:pPr>
            <a:r>
              <a:rPr lang="en-US" sz="3600" dirty="0"/>
              <a:t>                       Acceleration</a:t>
            </a:r>
          </a:p>
          <a:p>
            <a:pPr marL="0" indent="0">
              <a:buClr>
                <a:srgbClr val="E7E940"/>
              </a:buClr>
              <a:buNone/>
            </a:pPr>
            <a:r>
              <a:rPr lang="en-US" sz="3600" dirty="0"/>
              <a:t>              </a:t>
            </a:r>
            <a:r>
              <a:rPr lang="en-US" sz="5400" dirty="0"/>
              <a:t>F</a:t>
            </a:r>
            <a:r>
              <a:rPr lang="en-US" sz="5400" baseline="-25000" dirty="0"/>
              <a:t>NET</a:t>
            </a:r>
            <a:r>
              <a:rPr lang="en-US" sz="5400" dirty="0"/>
              <a:t> = ma</a:t>
            </a:r>
          </a:p>
          <a:p>
            <a:pPr marL="0" indent="0">
              <a:buClr>
                <a:srgbClr val="E7E940"/>
              </a:buClr>
              <a:buNone/>
            </a:pPr>
            <a:r>
              <a:rPr lang="en-US" sz="3600" dirty="0"/>
              <a:t> 1. For the same amount of</a:t>
            </a:r>
          </a:p>
          <a:p>
            <a:pPr marL="0" indent="0">
              <a:buClr>
                <a:srgbClr val="E7E940"/>
              </a:buClr>
              <a:buNone/>
            </a:pPr>
            <a:r>
              <a:rPr lang="en-US" sz="3600" dirty="0"/>
              <a:t>     Mass, applying a greater</a:t>
            </a:r>
          </a:p>
          <a:p>
            <a:pPr marL="0" indent="0">
              <a:buClr>
                <a:srgbClr val="E7E940"/>
              </a:buClr>
              <a:buNone/>
            </a:pPr>
            <a:r>
              <a:rPr lang="en-US" sz="3600" dirty="0"/>
              <a:t>    Force will result in a greater</a:t>
            </a:r>
          </a:p>
          <a:p>
            <a:pPr marL="0" indent="0">
              <a:buClr>
                <a:srgbClr val="E7E940"/>
              </a:buClr>
              <a:buNone/>
            </a:pPr>
            <a:r>
              <a:rPr lang="en-US" sz="3600" dirty="0"/>
              <a:t>    Acceleration. </a:t>
            </a:r>
          </a:p>
          <a:p>
            <a:pPr marL="0" indent="0">
              <a:buClr>
                <a:srgbClr val="E7E940"/>
              </a:buClr>
              <a:buNone/>
            </a:pPr>
            <a:endParaRPr lang="en-US" sz="3600" dirty="0"/>
          </a:p>
          <a:p>
            <a:pPr marL="0" indent="0">
              <a:buClr>
                <a:srgbClr val="E7E940"/>
              </a:buClr>
              <a:buNone/>
            </a:pPr>
            <a:r>
              <a:rPr lang="en-US" sz="3600" dirty="0"/>
              <a:t>     Ex/ 750 cc engine vs. 1100 cc. </a:t>
            </a:r>
          </a:p>
        </p:txBody>
      </p:sp>
    </p:spTree>
    <p:extLst>
      <p:ext uri="{BB962C8B-B14F-4D97-AF65-F5344CB8AC3E}">
        <p14:creationId xmlns:p14="http://schemas.microsoft.com/office/powerpoint/2010/main" val="3551430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5B52A8F8DE6749810D188E672AB6EB" ma:contentTypeVersion="33" ma:contentTypeDescription="Create a new document." ma:contentTypeScope="" ma:versionID="9bc8198f4b627281e187e8ae6d397881">
  <xsd:schema xmlns:xsd="http://www.w3.org/2001/XMLSchema" xmlns:xs="http://www.w3.org/2001/XMLSchema" xmlns:p="http://schemas.microsoft.com/office/2006/metadata/properties" xmlns:ns3="6d7aa80e-d5af-49a9-add7-9ed4772ed158" xmlns:ns4="ba7da90d-3a8b-47a7-b09a-8a93bd33c6eb" targetNamespace="http://schemas.microsoft.com/office/2006/metadata/properties" ma:root="true" ma:fieldsID="53e5dc603cad004e354c18ba891eff22" ns3:_="" ns4:_="">
    <xsd:import namespace="6d7aa80e-d5af-49a9-add7-9ed4772ed158"/>
    <xsd:import namespace="ba7da90d-3a8b-47a7-b09a-8a93bd33c6e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3:LastSharedByUser" minOccurs="0"/>
                <xsd:element ref="ns3:LastSharedByTime" minOccurs="0"/>
                <xsd:element ref="ns4:Templates" minOccurs="0"/>
                <xsd:element ref="ns4:CultureName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aa80e-d5af-49a9-add7-9ed4772ed1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da90d-3a8b-47a7-b09a-8a93bd33c6eb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5" nillable="true" ma:displayName="Culture Name" ma:internalName="CultureName">
      <xsd:simpleType>
        <xsd:restriction base="dms:Text"/>
      </xsd:simpleType>
    </xsd:element>
    <xsd:element name="Self_Registration_Enabled0" ma:index="26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5" nillable="true" ma:displayName="Teams Channel Id" ma:internalName="TeamsChannelId">
      <xsd:simpleType>
        <xsd:restriction base="dms:Text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ba7da90d-3a8b-47a7-b09a-8a93bd33c6eb">
      <UserInfo>
        <DisplayName/>
        <AccountId xsi:nil="true"/>
        <AccountType/>
      </UserInfo>
    </Student_Groups>
    <Self_Registration_Enabled xmlns="ba7da90d-3a8b-47a7-b09a-8a93bd33c6eb" xsi:nil="true"/>
    <Invited_Teachers xmlns="ba7da90d-3a8b-47a7-b09a-8a93bd33c6eb" xsi:nil="true"/>
    <Invited_Students xmlns="ba7da90d-3a8b-47a7-b09a-8a93bd33c6eb" xsi:nil="true"/>
    <CultureName xmlns="ba7da90d-3a8b-47a7-b09a-8a93bd33c6eb" xsi:nil="true"/>
    <Templates xmlns="ba7da90d-3a8b-47a7-b09a-8a93bd33c6eb" xsi:nil="true"/>
    <Has_Teacher_Only_SectionGroup xmlns="ba7da90d-3a8b-47a7-b09a-8a93bd33c6eb" xsi:nil="true"/>
    <FolderType xmlns="ba7da90d-3a8b-47a7-b09a-8a93bd33c6eb" xsi:nil="true"/>
    <Owner xmlns="ba7da90d-3a8b-47a7-b09a-8a93bd33c6eb">
      <UserInfo>
        <DisplayName/>
        <AccountId xsi:nil="true"/>
        <AccountType/>
      </UserInfo>
    </Owner>
    <Teachers xmlns="ba7da90d-3a8b-47a7-b09a-8a93bd33c6eb">
      <UserInfo>
        <DisplayName/>
        <AccountId xsi:nil="true"/>
        <AccountType/>
      </UserInfo>
    </Teachers>
    <Is_Collaboration_Space_Locked xmlns="ba7da90d-3a8b-47a7-b09a-8a93bd33c6eb" xsi:nil="true"/>
    <TeamsChannelId xmlns="ba7da90d-3a8b-47a7-b09a-8a93bd33c6eb" xsi:nil="true"/>
    <IsNotebookLocked xmlns="ba7da90d-3a8b-47a7-b09a-8a93bd33c6eb" xsi:nil="true"/>
    <NotebookType xmlns="ba7da90d-3a8b-47a7-b09a-8a93bd33c6eb" xsi:nil="true"/>
    <Self_Registration_Enabled0 xmlns="ba7da90d-3a8b-47a7-b09a-8a93bd33c6eb" xsi:nil="true"/>
    <DefaultSectionNames xmlns="ba7da90d-3a8b-47a7-b09a-8a93bd33c6eb" xsi:nil="true"/>
    <AppVersion xmlns="ba7da90d-3a8b-47a7-b09a-8a93bd33c6eb" xsi:nil="true"/>
    <Students xmlns="ba7da90d-3a8b-47a7-b09a-8a93bd33c6eb">
      <UserInfo>
        <DisplayName/>
        <AccountId xsi:nil="true"/>
        <AccountType/>
      </UserInfo>
    </Students>
  </documentManagement>
</p:properties>
</file>

<file path=customXml/itemProps1.xml><?xml version="1.0" encoding="utf-8"?>
<ds:datastoreItem xmlns:ds="http://schemas.openxmlformats.org/officeDocument/2006/customXml" ds:itemID="{D62B9730-2CF7-4B75-B11B-2923793063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7aa80e-d5af-49a9-add7-9ed4772ed158"/>
    <ds:schemaRef ds:uri="ba7da90d-3a8b-47a7-b09a-8a93bd33c6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09E851-9961-4E72-B47A-B0B0976E8C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8C9FF2-4A7E-41C1-9998-1C13CA29D8B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a7da90d-3a8b-47a7-b09a-8a93bd33c6eb"/>
    <ds:schemaRef ds:uri="6d7aa80e-d5af-49a9-add7-9ed4772ed15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1430</Words>
  <Application>Microsoft Office PowerPoint</Application>
  <PresentationFormat>Widescreen</PresentationFormat>
  <Paragraphs>210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Chap. 2b Celestial Mechanics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Chap. 2b Celestial Mechanics</dc:title>
  <dc:creator>Kyle Jeter</dc:creator>
  <cp:lastModifiedBy>Kyle Jeter</cp:lastModifiedBy>
  <cp:revision>1</cp:revision>
  <dcterms:created xsi:type="dcterms:W3CDTF">2020-05-21T20:28:25Z</dcterms:created>
  <dcterms:modified xsi:type="dcterms:W3CDTF">2020-05-21T20:31:31Z</dcterms:modified>
</cp:coreProperties>
</file>