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5"/>
  </p:notesMasterIdLst>
  <p:sldIdLst>
    <p:sldId id="256" r:id="rId2"/>
    <p:sldId id="282" r:id="rId3"/>
    <p:sldId id="257" r:id="rId4"/>
    <p:sldId id="258" r:id="rId5"/>
    <p:sldId id="259" r:id="rId6"/>
    <p:sldId id="299" r:id="rId7"/>
    <p:sldId id="292" r:id="rId8"/>
    <p:sldId id="280" r:id="rId9"/>
    <p:sldId id="260" r:id="rId10"/>
    <p:sldId id="261" r:id="rId11"/>
    <p:sldId id="290" r:id="rId12"/>
    <p:sldId id="262" r:id="rId13"/>
    <p:sldId id="278" r:id="rId14"/>
    <p:sldId id="263" r:id="rId15"/>
    <p:sldId id="285" r:id="rId16"/>
    <p:sldId id="277" r:id="rId17"/>
    <p:sldId id="284" r:id="rId18"/>
    <p:sldId id="291" r:id="rId19"/>
    <p:sldId id="264" r:id="rId20"/>
    <p:sldId id="298" r:id="rId21"/>
    <p:sldId id="279" r:id="rId22"/>
    <p:sldId id="265" r:id="rId23"/>
    <p:sldId id="281" r:id="rId24"/>
    <p:sldId id="266" r:id="rId25"/>
    <p:sldId id="267" r:id="rId26"/>
    <p:sldId id="276" r:id="rId27"/>
    <p:sldId id="283" r:id="rId28"/>
    <p:sldId id="287" r:id="rId29"/>
    <p:sldId id="268" r:id="rId30"/>
    <p:sldId id="286" r:id="rId31"/>
    <p:sldId id="288" r:id="rId32"/>
    <p:sldId id="269" r:id="rId33"/>
    <p:sldId id="296" r:id="rId34"/>
    <p:sldId id="270" r:id="rId35"/>
    <p:sldId id="295" r:id="rId36"/>
    <p:sldId id="297" r:id="rId37"/>
    <p:sldId id="271" r:id="rId38"/>
    <p:sldId id="272" r:id="rId39"/>
    <p:sldId id="273" r:id="rId40"/>
    <p:sldId id="293" r:id="rId41"/>
    <p:sldId id="275" r:id="rId42"/>
    <p:sldId id="294" r:id="rId43"/>
    <p:sldId id="274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F6F"/>
    <a:srgbClr val="0E8828"/>
    <a:srgbClr val="B50D0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0DF3CA-979F-D64B-8E2C-B5D34352D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25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BF90B2-D600-3948-B945-CCDB0E33355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94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FB53F3-F572-F247-8923-C93234ABB6CD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0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BEAE5D-67B8-4E45-A771-8A78E71F299A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84DC5F-49FE-164A-936B-8359C71F64C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70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89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7E201D-40D3-854C-9892-D8A188F47E3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30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187DC0-D076-C34F-972D-3DD907C6D7C1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921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EBD1662-7A63-EB4A-869A-4188C4D08E7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93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AF94CD-57A7-234E-8256-C8B961706F2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4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160D53B-DEC3-354F-B5F6-9CAE9CCAA91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85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3EC3355-60C2-D341-B93F-9345F424BB86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861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E8584FD-3584-194E-9AE7-45F174CF9A2E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4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ED2C81D-A9FB-1245-ADD2-99D834696C9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2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35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E150BE-64BA-CA4C-AB15-CE59C7FA1B3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31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EAF550-B063-ED4A-9251-A8D975B984C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0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9CF71D1-2994-DD4B-80CA-38FB3835F1B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92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C9F6E1-C92B-044C-9A59-84B2F3E0FB6D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15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F48DCB0-3A89-4442-8D2D-598EF288D4A9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05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3140CEE-B75D-E142-8686-8346095E88A1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47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364410E-14DF-EA48-B171-A93C07A413EB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50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2DBCBF7-A995-5D41-8AAB-9F37F7CEFE4F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66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FDB828-93BD-994B-854B-2EFBAE423F8D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61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B6985DF-FF6B-FD4B-B67B-A17CC2A2E2DE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87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75F71E-EC26-2D41-812A-24D36843501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40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622A579-1548-A04B-B07F-C4A2D3A40C82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376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426831C-B21D-564B-BC6D-22810C4E58D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769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8C1C3F-AC6A-6B43-BD96-5248C5914C0F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1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9988723-2713-194C-AD46-1ABF3396A21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4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6028E40-CA88-E544-BCE5-42C525462DF2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7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61D224-BD3E-AE4B-A7A7-B2033E898930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18697D-DD20-FC43-8B56-60882999F7B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4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D8908A-13D4-2F46-9046-2E95965F18B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4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AEBE4E3-7DE3-2E40-80AF-97872B3D3B0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0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6200"/>
            <a:ext cx="9144000" cy="6705600"/>
            <a:chOff x="0" y="48"/>
            <a:chExt cx="5760" cy="422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0" charset="0"/>
                <a:ea typeface="+mn-ea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0" y="48"/>
              <a:ext cx="2592" cy="4224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28600" y="2590800"/>
            <a:ext cx="8763000" cy="1524000"/>
            <a:chOff x="144" y="1632"/>
            <a:chExt cx="5520" cy="960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44" y="1632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H="1">
              <a:off x="2976" y="1632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84" y="1680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02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2484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106382-A48F-7842-867E-23C0587BC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426B02-0A45-FF43-88D2-E6A49D2176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4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457200"/>
            <a:ext cx="1828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3340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28C5E-0EEF-C94A-B0D0-E883427425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7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B7F32-40FF-6D4F-8EDE-AF3FA06FA1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2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080C6-0300-CB4F-96DD-C7560810E9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67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90600" y="457200"/>
            <a:ext cx="7315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DD319-F6F7-1F4E-85A0-87B634EAFA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8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6CB01-5275-1D47-BB0F-AA1E9BD155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49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6934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05000"/>
            <a:ext cx="73152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0600" y="4000500"/>
            <a:ext cx="73152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D82C8-91E5-6D45-AF53-EABD72F46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8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2FC0D-7440-584B-9BE6-BA964C9EDE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171CC-E562-D64A-A5D9-1D46204B9F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CADD1-93A7-194F-A42D-40824E2533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6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1322D-1F9C-0B46-B650-785DD3035A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5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3195E-57F8-CC4C-AB78-4A4B4B5C3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49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8A697-56BC-EE47-80F8-5F52D1169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4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81C56-E4C5-C049-AB13-67E3F87DC8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1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91478-6F2A-D44E-AE70-F8A9697001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5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rc 2"/>
          <p:cNvSpPr>
            <a:spLocks/>
          </p:cNvSpPr>
          <p:nvPr/>
        </p:nvSpPr>
        <p:spPr bwMode="auto">
          <a:xfrm rot="16200000" flipV="1">
            <a:off x="4456906" y="6361907"/>
            <a:ext cx="306387" cy="685800"/>
          </a:xfrm>
          <a:custGeom>
            <a:avLst/>
            <a:gdLst>
              <a:gd name="G0" fmla="+- 75 0 0"/>
              <a:gd name="G1" fmla="+- 21600 0 0"/>
              <a:gd name="G2" fmla="+- 21600 0 0"/>
              <a:gd name="T0" fmla="*/ 75 w 21675"/>
              <a:gd name="T1" fmla="*/ 0 h 43200"/>
              <a:gd name="T2" fmla="*/ 0 w 21675"/>
              <a:gd name="T3" fmla="*/ 43199 h 43200"/>
              <a:gd name="T4" fmla="*/ 75 w 2167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5" h="43200" fill="none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</a:path>
              <a:path w="21675" h="43200" stroke="0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  <a:lnTo>
                  <a:pt x="75" y="21600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110" charset="0"/>
              <a:ea typeface="+mn-ea"/>
              <a:cs typeface="+mn-cs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152400"/>
            <a:ext cx="9144000" cy="6629400"/>
            <a:chOff x="0" y="96"/>
            <a:chExt cx="5760" cy="4176"/>
          </a:xfrm>
        </p:grpSpPr>
        <p:sp>
          <p:nvSpPr>
            <p:cNvPr id="9220" name="AutoShape 4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latin typeface="Times New Roman" pitchFamily="-110" charset="0"/>
                <a:ea typeface="+mn-ea"/>
                <a:cs typeface="+mn-cs"/>
              </a:endParaRPr>
            </a:p>
          </p:txBody>
        </p:sp>
        <p:sp>
          <p:nvSpPr>
            <p:cNvPr id="9221" name="AutoShape 5"/>
            <p:cNvSpPr>
              <a:spLocks noChangeArrowheads="1"/>
            </p:cNvSpPr>
            <p:nvPr/>
          </p:nvSpPr>
          <p:spPr bwMode="auto">
            <a:xfrm>
              <a:off x="0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228600" y="76200"/>
            <a:ext cx="8763000" cy="1524000"/>
            <a:chOff x="144" y="48"/>
            <a:chExt cx="5520" cy="960"/>
          </a:xfrm>
        </p:grpSpPr>
        <p:sp>
          <p:nvSpPr>
            <p:cNvPr id="9223" name="AutoShape 7"/>
            <p:cNvSpPr>
              <a:spLocks noChangeArrowheads="1"/>
            </p:cNvSpPr>
            <p:nvPr/>
          </p:nvSpPr>
          <p:spPr bwMode="auto">
            <a:xfrm>
              <a:off x="144" y="48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  <p:sp>
          <p:nvSpPr>
            <p:cNvPr id="9224" name="AutoShape 8"/>
            <p:cNvSpPr>
              <a:spLocks noChangeArrowheads="1"/>
            </p:cNvSpPr>
            <p:nvPr/>
          </p:nvSpPr>
          <p:spPr bwMode="auto">
            <a:xfrm flipH="1">
              <a:off x="2976" y="48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auto">
            <a:xfrm>
              <a:off x="384" y="96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02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315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fld id="{88842A4D-7A22-AF4E-B25C-368CB5365A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·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·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·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·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20070323-jupiter_anim.gif" TargetMode="External"/><Relationship Id="rId1" Type="http://schemas.microsoft.com/office/2007/relationships/media" Target="20070323-jupiter_anim.gif" TargetMode="External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localhost/Users/staff/Desktop/Astronomy%20Pics:Clips/JUPITER/Storms%20and%20the%20Great%20Red%20Spot/greatredspot.mov" TargetMode="External"/><Relationship Id="rId1" Type="http://schemas.microsoft.com/office/2007/relationships/media" Target="file://localhost/Users/staff/Desktop/Astronomy%20Pics:Clips/JUPITER/Storms%20and%20the%20Great%20Red%20Spot/greatredspot.mo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5814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. 6 </a:t>
            </a:r>
            <a:r>
              <a:rPr lang="en-US" dirty="0" smtClean="0">
                <a:latin typeface="Apple Chancery"/>
                <a:ea typeface="ＭＳ Ｐゴシック" charset="0"/>
                <a:cs typeface="Apple Chancery"/>
              </a:rPr>
              <a:t>The Outer Planets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Sec 6.1 Jupiter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4. Alternating East/West flow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295400"/>
            <a:ext cx="4419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5. White &amp; brown ovals</a:t>
            </a:r>
          </a:p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6. Different depths seen</a:t>
            </a:r>
          </a:p>
          <a:p>
            <a:pPr eaLnBrk="1" hangingPunct="1">
              <a:lnSpc>
                <a:spcPct val="90000"/>
              </a:lnSpc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7. Lightning</a:t>
            </a:r>
            <a:endParaRPr lang="en-US" sz="48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40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88925" y="5851525"/>
            <a:ext cx="8245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rgbClr val="000000"/>
                </a:solidFill>
              </a:rPr>
              <a:t>8. Colors poorly understood</a:t>
            </a:r>
            <a:endParaRPr lang="en-US"/>
          </a:p>
        </p:txBody>
      </p:sp>
      <p:pic>
        <p:nvPicPr>
          <p:cNvPr id="34821" name="Picture 9" descr="spaceimages_1976_501413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5045075" cy="4137025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 autoUpdateAnimBg="0"/>
      <p:bldP spid="1434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ontent Placeholder 4" descr="jupiterstorm_gemini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00" b="-175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6934200" cy="762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III. Internal Structure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A. Jupiter emits </a:t>
            </a:r>
            <a:r>
              <a:rPr lang="en-US" sz="4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 x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energy it receives 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B. Not massive enough to be a star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C. Orig. energy (heat) of its formation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D. Interior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1. Clouds ~ 125 miles thick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2. Under-- H</a:t>
            </a:r>
            <a:r>
              <a:rPr lang="en-US" sz="44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becomes </a:t>
            </a:r>
            <a:r>
              <a:rPr lang="en-US" sz="4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liquid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(press.)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3. Metallic liquid (~12,000 mi. deep)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4. </a:t>
            </a:r>
            <a:r>
              <a:rPr lang="ja-JP" alt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Rocky</a:t>
            </a:r>
            <a:r>
              <a:rPr lang="ja-JP" alt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core -  </a:t>
            </a:r>
            <a:r>
              <a:rPr lang="en-US"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 M</a:t>
            </a:r>
            <a:r>
              <a:rPr lang="en-US" sz="4400" baseline="-250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Interior of Jupiter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9050" y="1905000"/>
            <a:ext cx="4176713" cy="40386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IV. Magnetosphere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A. Huge sea of charged particles</a:t>
            </a: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 1. 20,000 x stronger field than E</a:t>
            </a:r>
            <a:r>
              <a:rPr lang="ja-JP" alt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 2. 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Radio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from accelerated </a:t>
            </a: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particles</a:t>
            </a:r>
          </a:p>
          <a:p>
            <a:pPr marL="609600" indent="-609600" algn="ctr" eaLnBrk="1" hangingPunct="1">
              <a:lnSpc>
                <a:spcPct val="90000"/>
              </a:lnSpc>
              <a:buNone/>
            </a:pP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3.Teardrop 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shape due to solar wind</a:t>
            </a:r>
          </a:p>
          <a:p>
            <a:pPr marL="609600" indent="-609600" algn="ctr" eaLnBrk="1" hangingPunct="1">
              <a:lnSpc>
                <a:spcPct val="90000"/>
              </a:lnSpc>
              <a:buNone/>
            </a:pP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4. 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Stretches to Saturn</a:t>
            </a: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. Strength - liquid core / fast </a:t>
            </a: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rotation</a:t>
            </a: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 smtClean="0"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. Huge </a:t>
            </a:r>
            <a:r>
              <a:rPr lang="en-US" sz="4400" dirty="0" smtClean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aurorae </a:t>
            </a: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endParaRPr lang="en-US" sz="4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609600" indent="-609600" algn="ctr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E. 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Jupiter Magnetosphere Diagra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8386763" cy="1074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6934200" cy="762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Aurorae on Jupiter</a:t>
            </a:r>
          </a:p>
        </p:txBody>
      </p:sp>
      <p:pic>
        <p:nvPicPr>
          <p:cNvPr id="880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633788"/>
            <a:ext cx="5562600" cy="3224212"/>
          </a:xfrm>
        </p:spPr>
      </p:pic>
      <p:pic>
        <p:nvPicPr>
          <p:cNvPr id="88068" name="Picture 5" descr="spaceimages_1976_145114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0"/>
            <a:ext cx="32940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7" descr="spaceimages_1976_504206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22971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Earth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 Aurorae from Space</a:t>
            </a:r>
          </a:p>
        </p:txBody>
      </p:sp>
      <p:pic>
        <p:nvPicPr>
          <p:cNvPr id="91139" name="Picture 5" descr="aurora_img_200525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371600"/>
            <a:ext cx="4038600" cy="4038600"/>
          </a:xfrm>
        </p:spPr>
      </p:pic>
      <p:pic>
        <p:nvPicPr>
          <p:cNvPr id="91140" name="Picture 6" descr="aurora_i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5313"/>
            <a:ext cx="4964113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0" y="2667000"/>
            <a:ext cx="394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View from the ISS.. </a:t>
            </a:r>
          </a:p>
        </p:txBody>
      </p:sp>
      <p:sp>
        <p:nvSpPr>
          <p:cNvPr id="91142" name="Text Box 8"/>
          <p:cNvSpPr txBox="1">
            <a:spLocks noChangeArrowheads="1"/>
          </p:cNvSpPr>
          <p:nvPr/>
        </p:nvSpPr>
        <p:spPr bwMode="auto">
          <a:xfrm>
            <a:off x="5165725" y="5318125"/>
            <a:ext cx="3595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.. and as seen in ultraviolet..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9342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Sec 6.2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Moons of Jupiter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0" y="2895600"/>
            <a:ext cx="5638800" cy="3429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Dozens </a:t>
            </a: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 little moons -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- 4 closer than Io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At least </a:t>
            </a:r>
            <a:r>
              <a:rPr lang="en-US" sz="4000" dirty="0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63</a:t>
            </a: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total!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4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Some have retrograde orbits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endParaRPr lang="en-US" sz="36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0" y="914400"/>
            <a:ext cx="8686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lphaUcPeriod"/>
            </a:pPr>
            <a:r>
              <a:rPr lang="en-US" sz="4000" dirty="0">
                <a:solidFill>
                  <a:srgbClr val="000000"/>
                </a:solidFill>
              </a:rPr>
              <a:t>Basic info</a:t>
            </a:r>
            <a:endParaRPr lang="en-US" sz="4000" dirty="0">
              <a:solidFill>
                <a:schemeClr val="tx2"/>
              </a:solidFill>
            </a:endParaRPr>
          </a:p>
          <a:p>
            <a:pPr>
              <a:buFont typeface="Times" charset="0"/>
              <a:buNone/>
            </a:pPr>
            <a:r>
              <a:rPr lang="en-US" sz="4000" dirty="0">
                <a:solidFill>
                  <a:schemeClr val="tx2"/>
                </a:solidFill>
              </a:rPr>
              <a:t>  </a:t>
            </a:r>
            <a:r>
              <a:rPr lang="en-US" sz="4000" dirty="0">
                <a:solidFill>
                  <a:srgbClr val="000000"/>
                </a:solidFill>
              </a:rPr>
              <a:t>1. Some moons formed w/</a:t>
            </a:r>
            <a:r>
              <a:rPr lang="en-US" sz="4000" dirty="0" err="1">
                <a:solidFill>
                  <a:srgbClr val="000000"/>
                </a:solidFill>
              </a:rPr>
              <a:t>Jup</a:t>
            </a:r>
            <a:r>
              <a:rPr lang="en-US" sz="4000" dirty="0">
                <a:solidFill>
                  <a:srgbClr val="000000"/>
                </a:solidFill>
              </a:rPr>
              <a:t>., others </a:t>
            </a:r>
            <a:r>
              <a:rPr lang="en-US" sz="4000" dirty="0" smtClean="0">
                <a:solidFill>
                  <a:srgbClr val="000000"/>
                </a:solidFill>
              </a:rPr>
              <a:t>– </a:t>
            </a:r>
          </a:p>
          <a:p>
            <a:pPr>
              <a:buFont typeface="Times" charset="0"/>
              <a:buNone/>
            </a:pP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     captured </a:t>
            </a:r>
            <a:r>
              <a:rPr lang="en-US" sz="4000" dirty="0">
                <a:solidFill>
                  <a:srgbClr val="000000"/>
                </a:solidFill>
              </a:rPr>
              <a:t>asteroids.</a:t>
            </a:r>
          </a:p>
        </p:txBody>
      </p:sp>
      <p:pic>
        <p:nvPicPr>
          <p:cNvPr id="17418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3810000" cy="2895600"/>
          </a:xfrm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33400" y="6019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81000" y="5943600"/>
            <a:ext cx="6378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000" dirty="0">
                <a:solidFill>
                  <a:srgbClr val="000000"/>
                </a:solidFill>
              </a:rPr>
              <a:t>4</a:t>
            </a:r>
            <a:r>
              <a:rPr lang="en-US" sz="4000" dirty="0" smtClean="0">
                <a:solidFill>
                  <a:srgbClr val="000000"/>
                </a:solidFill>
              </a:rPr>
              <a:t>. </a:t>
            </a:r>
            <a:r>
              <a:rPr lang="en-US" sz="4000" dirty="0">
                <a:solidFill>
                  <a:srgbClr val="000000"/>
                </a:solidFill>
              </a:rPr>
              <a:t>Most discovered since 2000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  <p:bldP spid="17414" grpId="0" autoUpdateAnimBg="0"/>
      <p:bldP spid="17419" grpId="0" autoUpdateAnimBg="0"/>
      <p:bldP spid="1742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Jupiter as viewed by an </a:t>
            </a:r>
            <a:r>
              <a:rPr lang="en-US" sz="3600" i="1">
                <a:latin typeface="Times New Roman" charset="0"/>
                <a:ea typeface="ＭＳ Ｐゴシック" charset="0"/>
                <a:cs typeface="ＭＳ Ｐゴシック" charset="0"/>
              </a:rPr>
              <a:t>Amateur</a:t>
            </a:r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 Australian Astronomer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20070323-jupiter_anim.gif" descr="20070323-jupiter_anim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Jupiter Triple transit 2013pg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43" b="-38543"/>
          <a:stretch>
            <a:fillRect/>
          </a:stretch>
        </p:blipFill>
        <p:spPr>
          <a:xfrm>
            <a:off x="6927" y="-1905000"/>
            <a:ext cx="9144000" cy="1030934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447800"/>
          </a:xfrm>
        </p:spPr>
        <p:txBody>
          <a:bodyPr/>
          <a:lstStyle/>
          <a:p>
            <a:r>
              <a:rPr lang="en-US" dirty="0" smtClean="0"/>
              <a:t>Rare Triple Transit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Oct. 2013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71600"/>
            <a:ext cx="5972175" cy="5486400"/>
          </a:xfrm>
        </p:spPr>
      </p:pic>
      <p:sp>
        <p:nvSpPr>
          <p:cNvPr id="44035" name="WordArt 8"/>
          <p:cNvSpPr>
            <a:spLocks noChangeArrowheads="1" noChangeShapeType="1" noTextEdit="1"/>
          </p:cNvSpPr>
          <p:nvPr/>
        </p:nvSpPr>
        <p:spPr bwMode="auto">
          <a:xfrm>
            <a:off x="3200400" y="609600"/>
            <a:ext cx="2933700" cy="508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blurRad="63500" dist="46662" dir="2115817" algn="ctr" rotWithShape="0">
                    <a:srgbClr val="C0C0C0">
                      <a:alpha val="7499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Galilean Moons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B. Galilean 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Solar System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1. Direct, nearly circular, flat orbits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2. Gravitationally (tidally) locked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3. Density decreases away from planet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a. Io/Europa:  Large iron cores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b. Ganymede/Callisto:  More ice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4. Orbits are in resonance (1:2:4)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Galilean moons vs our Mo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3198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934200" y="533400"/>
            <a:ext cx="2209800" cy="51816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C. </a:t>
            </a:r>
            <a:r>
              <a:rPr lang="en-US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Io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- The Most Active Moon</a:t>
            </a:r>
          </a:p>
        </p:txBody>
      </p:sp>
      <p:pic>
        <p:nvPicPr>
          <p:cNvPr id="50179" name="Picture 7" descr="spaceimages_1976_501584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4688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45720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1. Similar mass/radius to our Moon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2. </a:t>
            </a:r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**</a:t>
            </a: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Most geologically active object</a:t>
            </a:r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**</a:t>
            </a:r>
            <a:endParaRPr lang="en-US" sz="40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a. Very hot, powerful </a:t>
            </a:r>
            <a:r>
              <a:rPr lang="en-US" sz="4000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volcanoes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b. Voyager I found </a:t>
            </a:r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8 </a:t>
            </a: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erupting at once!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c. </a:t>
            </a:r>
            <a:r>
              <a:rPr lang="en-US" sz="4000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Sulfur</a:t>
            </a: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compounds create colors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d. No craters, cracks, etc.. (youngest)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e. Thin, temporary atmosphere of SO</a:t>
            </a:r>
            <a:r>
              <a:rPr lang="en-US" sz="4000" baseline="-25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f. Maps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change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constantly</a:t>
            </a:r>
            <a:endParaRPr lang="en-US" sz="36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648200"/>
            <a:ext cx="5334000" cy="2209800"/>
          </a:xfr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72600" cy="726757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Plume 2007</a:t>
            </a:r>
          </a:p>
        </p:txBody>
      </p:sp>
      <p:pic>
        <p:nvPicPr>
          <p:cNvPr id="56323" name="Picture 5" descr="Io Plume 2007 Tvashtar Volca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257800" cy="52578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jupiterio_newhorizons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0" y="0"/>
            <a:ext cx="9144000" cy="6858000"/>
          </a:xfr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924800" cy="685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3. </a:t>
            </a:r>
            <a:r>
              <a:rPr lang="en-US" u="sng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Plasma torus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(mmm.. space doughnut)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a. Magnetosphere covers inner moons</a:t>
            </a:r>
          </a:p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b. Sweeps up particles from Io</a:t>
            </a:r>
            <a:r>
              <a:rPr lang="ja-JP" altLang="en-US" sz="4400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s volcanoes  (lots of sulfur in plasma)</a:t>
            </a:r>
          </a:p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c. Strong, dangerous radiation</a:t>
            </a:r>
          </a:p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d. Can be photographed from Earth</a:t>
            </a:r>
          </a:p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4. </a:t>
            </a:r>
            <a:r>
              <a:rPr lang="en-US"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Tidal stress: 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Io</a:t>
            </a:r>
            <a:r>
              <a:rPr lang="ja-JP" altLang="en-US" sz="4400"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s interior stretched &amp; squeezed     Ex/ bending a wire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056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I. Properties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3716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A. Basic Info	</a:t>
            </a:r>
          </a:p>
          <a:p>
            <a:pPr eaLnBrk="1" hangingPunct="1">
              <a:lnSpc>
                <a:spcPct val="90000"/>
              </a:lnSpc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1. Most powerful Roman god</a:t>
            </a:r>
          </a:p>
          <a:p>
            <a:pPr eaLnBrk="1" hangingPunct="1">
              <a:lnSpc>
                <a:spcPct val="90000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2. </a:t>
            </a:r>
            <a:r>
              <a:rPr lang="en-US" sz="4400" dirty="0" smtClean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4th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brightest object in the sky	</a:t>
            </a:r>
          </a:p>
          <a:p>
            <a:pPr eaLnBrk="1" hangingPunct="1">
              <a:lnSpc>
                <a:spcPct val="9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3. 4 large moons, many smaller</a:t>
            </a:r>
          </a:p>
          <a:p>
            <a:pPr eaLnBrk="1" hangingPunct="1">
              <a:lnSpc>
                <a:spcPct val="9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B. Size  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(*compare mass to other planets)</a:t>
            </a:r>
            <a:endParaRPr lang="en-US" sz="44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1. 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318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M</a:t>
            </a:r>
            <a:r>
              <a:rPr lang="en-US" sz="4400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/ .001 M</a:t>
            </a:r>
            <a:r>
              <a:rPr lang="en-US" sz="4400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/ 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11.2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4400" baseline="-250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endParaRPr lang="en-US" sz="4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2. Density only 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1300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kg/m</a:t>
            </a:r>
            <a:r>
              <a:rPr lang="en-US" sz="4400" baseline="30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</a:t>
            </a:r>
            <a:endParaRPr lang="en-US" sz="4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819400" cy="218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Jupiter Stat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91000"/>
            <a:ext cx="2857500" cy="3657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spaceimages_1976_5196681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858000" cy="6858000"/>
          </a:xfrm>
        </p:spPr>
      </p:pic>
      <p:pic>
        <p:nvPicPr>
          <p:cNvPr id="62467" name="Picture 2" descr="plasma toru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4191000"/>
            <a:ext cx="6453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7086600" y="1905000"/>
            <a:ext cx="15176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Io</a:t>
            </a:r>
            <a:r>
              <a:rPr lang="ja-JP" altLang="en-US" sz="3600"/>
              <a:t>’</a:t>
            </a:r>
            <a:r>
              <a:rPr lang="en-US" sz="3600"/>
              <a:t>s</a:t>
            </a:r>
          </a:p>
          <a:p>
            <a:r>
              <a:rPr lang="en-US" sz="3600"/>
              <a:t>Plasma </a:t>
            </a:r>
          </a:p>
          <a:p>
            <a:r>
              <a:rPr lang="en-US" sz="3600"/>
              <a:t>Torus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2" descr="iosurface_gal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7331075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81000" y="381000"/>
            <a:ext cx="53905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" pitchFamily="-110" charset="0"/>
                <a:ea typeface="+mn-ea"/>
                <a:cs typeface="+mn-cs"/>
              </a:rPr>
              <a:t>D. Europa:  Liquid 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" pitchFamily="-110" charset="0"/>
                <a:ea typeface="+mn-ea"/>
                <a:cs typeface="+mn-cs"/>
              </a:rPr>
              <a:t>Water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latin typeface="Times" pitchFamily="-110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3" descr="europa_galileo_9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7" b="-281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28600"/>
            <a:ext cx="9144000" cy="6629400"/>
          </a:xfrm>
        </p:spPr>
        <p:txBody>
          <a:bodyPr/>
          <a:lstStyle/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1. Few craters -- young surface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2. Cracks/lines due to tidal forces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3. 60 mile deep </a:t>
            </a:r>
            <a:r>
              <a:rPr lang="en-US" sz="4400" dirty="0">
                <a:solidFill>
                  <a:schemeClr val="hlink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ocean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under ice??</a:t>
            </a: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a. Could have more water than Earth!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b. Icebergs may form, 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   move, refreeze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4. Weak, var. mag. field –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salt water?   </a:t>
            </a:r>
          </a:p>
          <a:p>
            <a:pPr marL="609600" indent="-609600" eaLnBrk="1" hangingPunct="1">
              <a:buFont typeface="Times" charset="0"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5. Life??  6. </a:t>
            </a:r>
            <a:r>
              <a:rPr lang="en-US" sz="4400" dirty="0" smtClean="0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JUICE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4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1" name="Picture 2" descr="Europa up clo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48482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Content Placeholder 3" descr="Europa interi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3" r="-8643"/>
          <a:stretch>
            <a:fillRect/>
          </a:stretch>
        </p:blipFill>
        <p:spPr>
          <a:xfrm>
            <a:off x="-533400" y="457200"/>
            <a:ext cx="10352088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uropa la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>
          <a:xfrm>
            <a:off x="0" y="7938"/>
            <a:ext cx="9144000" cy="6850062"/>
          </a:xfrm>
        </p:spPr>
      </p:pic>
      <p:sp>
        <p:nvSpPr>
          <p:cNvPr id="5" name="TextBox 4"/>
          <p:cNvSpPr txBox="1"/>
          <p:nvPr/>
        </p:nvSpPr>
        <p:spPr>
          <a:xfrm>
            <a:off x="5191075" y="6273224"/>
            <a:ext cx="39529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Lake on Europa - 2011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E.</a:t>
            </a:r>
            <a:r>
              <a:rPr lang="en-US" sz="540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54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Ganymede</a:t>
            </a:r>
            <a:r>
              <a:rPr lang="en-US" sz="5400">
                <a:latin typeface="Times New Roman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54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Callisto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6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9588" y="2286000"/>
            <a:ext cx="4824412" cy="3743325"/>
          </a:xfrm>
          <a:noFill/>
        </p:spPr>
      </p:pic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7244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1. Both low density (</a:t>
            </a:r>
            <a:r>
              <a:rPr lang="en-US" sz="44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2000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kg/m</a:t>
            </a:r>
            <a:r>
              <a:rPr lang="en-US" sz="4400" baseline="30000">
                <a:latin typeface="Times New Roman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2. Lots of ice</a:t>
            </a: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3. Ganymede -- *largest moon </a:t>
            </a: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a. Dark, old areas - ex/ </a:t>
            </a:r>
            <a:r>
              <a:rPr lang="en-US" sz="44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Galileo Regio</a:t>
            </a:r>
            <a:endParaRPr lang="en-US" sz="44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b. Light areas - release of water</a:t>
            </a:r>
          </a:p>
          <a:p>
            <a:pPr marL="609600" indent="-609600" algn="ctr" eaLnBrk="1" hangingPunct="1"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c. Me</a:t>
            </a:r>
            <a:r>
              <a:rPr lang="en-US" sz="44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teor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impacts (ice </a:t>
            </a:r>
            <a:r>
              <a:rPr lang="ja-JP" altLang="en-US" sz="440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*m</a:t>
            </a:r>
            <a:r>
              <a:rPr lang="en-US" sz="44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aria</a:t>
            </a:r>
            <a:r>
              <a:rPr lang="ja-JP" altLang="en-US" sz="440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066800" y="533400"/>
            <a:ext cx="6477000" cy="457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905000"/>
            <a:ext cx="441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d. Grooves - past *tectonic motion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e. Weak, variable magnetic field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(moving slush?)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f. </a:t>
            </a:r>
            <a:r>
              <a:rPr lang="en-US" sz="44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Magnetosphere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  (only moon)</a:t>
            </a:r>
          </a:p>
        </p:txBody>
      </p:sp>
      <p:pic>
        <p:nvPicPr>
          <p:cNvPr id="7578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52600"/>
            <a:ext cx="4572000" cy="5105400"/>
          </a:xfrm>
          <a:noFill/>
        </p:spPr>
      </p:pic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9363075" y="353536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</a:pPr>
            <a:endParaRPr lang="en-US" sz="4400">
              <a:latin typeface="Times New Roman" charset="0"/>
            </a:endParaRPr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990600" y="6096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35052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C. Rotation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3855" y="1905000"/>
            <a:ext cx="9144000" cy="6781800"/>
          </a:xfrm>
        </p:spPr>
        <p:txBody>
          <a:bodyPr/>
          <a:lstStyle/>
          <a:p>
            <a:pPr marL="742950" indent="-742950" eaLnBrk="1" hangingPunct="1">
              <a:buFontTx/>
              <a:buAutoNum type="arabicPeriod"/>
            </a:pP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Differential </a:t>
            </a:r>
          </a:p>
          <a:p>
            <a:pPr marL="0" indent="0" eaLnBrk="1" hangingPunct="1"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rotation</a:t>
            </a:r>
            <a:endParaRPr lang="en-US" sz="4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2. Fastest avg. rotation:  ~ </a:t>
            </a: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 hrs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3. Big equatorial bulge 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  a. Due to fast spin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  b. 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It’s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mostly liquid/gas, not solid</a:t>
            </a:r>
          </a:p>
          <a:p>
            <a:pPr eaLnBrk="1" hangingPunct="1">
              <a:buFontTx/>
              <a:buNone/>
            </a:pPr>
            <a:endParaRPr lang="en-US" sz="4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Full rotation of Jupiter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0"/>
            <a:ext cx="4648200" cy="34861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Inside Ganymede</a:t>
            </a:r>
          </a:p>
        </p:txBody>
      </p:sp>
      <p:pic>
        <p:nvPicPr>
          <p:cNvPr id="77827" name="Content Placeholder 4" descr="Ganymede interio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4" r="-6314"/>
          <a:stretch>
            <a:fillRect/>
          </a:stretch>
        </p:blipFill>
        <p:spPr>
          <a:xfrm>
            <a:off x="1333500" y="1447800"/>
            <a:ext cx="607695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4.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Callisto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- </a:t>
            </a:r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most heavily cratered object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486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a. 2 large basins w/ concentric ridges</a:t>
            </a:r>
          </a:p>
          <a:p>
            <a:pPr algn="ctr"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b. Largest basin - </a:t>
            </a:r>
            <a:r>
              <a:rPr lang="en-US" sz="4400" i="1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Valhalla</a:t>
            </a:r>
            <a:endParaRPr lang="en-US" sz="4400">
              <a:solidFill>
                <a:schemeClr val="bg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c. No internal differentiation</a:t>
            </a:r>
            <a:b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d. No </a:t>
            </a:r>
          </a:p>
          <a:p>
            <a:pPr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     internal</a:t>
            </a:r>
          </a:p>
          <a:p>
            <a:pPr eaLnBrk="1" hangingPunct="1">
              <a:buFontTx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      heat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00500"/>
            <a:ext cx="3683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Content Placeholder 3" descr="Callisto - Valhall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99" r="-31599"/>
          <a:stretch>
            <a:fillRect/>
          </a:stretch>
        </p:blipFill>
        <p:spPr>
          <a:xfrm>
            <a:off x="1676400" y="0"/>
            <a:ext cx="9144000" cy="6858000"/>
          </a:xfrm>
        </p:spPr>
      </p:pic>
      <p:pic>
        <p:nvPicPr>
          <p:cNvPr id="80899" name="Picture 4" descr="Callisto Interi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04800"/>
            <a:ext cx="3994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0" y="3962400"/>
            <a:ext cx="2865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Inside Callisto</a:t>
            </a:r>
          </a:p>
        </p:txBody>
      </p:sp>
      <p:cxnSp>
        <p:nvCxnSpPr>
          <p:cNvPr id="80901" name="Straight Arrow Connector 7"/>
          <p:cNvCxnSpPr>
            <a:cxnSpLocks noChangeShapeType="1"/>
            <a:stCxn id="80900" idx="0"/>
          </p:cNvCxnSpPr>
          <p:nvPr/>
        </p:nvCxnSpPr>
        <p:spPr bwMode="auto">
          <a:xfrm rot="5400000" flipH="1" flipV="1">
            <a:off x="1058863" y="3573462"/>
            <a:ext cx="762000" cy="15875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0902" name="TextBox 8"/>
          <p:cNvSpPr txBox="1">
            <a:spLocks noChangeArrowheads="1"/>
          </p:cNvSpPr>
          <p:nvPr/>
        </p:nvSpPr>
        <p:spPr bwMode="auto">
          <a:xfrm>
            <a:off x="1524000" y="5410200"/>
            <a:ext cx="169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/>
              <a:t>Valhalla</a:t>
            </a:r>
          </a:p>
        </p:txBody>
      </p:sp>
      <p:cxnSp>
        <p:nvCxnSpPr>
          <p:cNvPr id="80903" name="Straight Arrow Connector 10"/>
          <p:cNvCxnSpPr>
            <a:cxnSpLocks noChangeShapeType="1"/>
          </p:cNvCxnSpPr>
          <p:nvPr/>
        </p:nvCxnSpPr>
        <p:spPr bwMode="auto">
          <a:xfrm flipV="1">
            <a:off x="3276600" y="4419600"/>
            <a:ext cx="1676400" cy="1295400"/>
          </a:xfrm>
          <a:prstGeom prst="straightConnector1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>
                <a:latin typeface="Times New Roman" charset="0"/>
                <a:ea typeface="ＭＳ Ｐゴシック" charset="0"/>
                <a:cs typeface="ＭＳ Ｐゴシック" charset="0"/>
              </a:rPr>
              <a:t>VI. </a:t>
            </a:r>
            <a:r>
              <a:rPr lang="en-US" sz="5400">
                <a:solidFill>
                  <a:srgbClr val="0E88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Jupiter</a:t>
            </a:r>
            <a:r>
              <a:rPr lang="ja-JP" altLang="en-US" sz="5400">
                <a:solidFill>
                  <a:srgbClr val="0E88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5400">
                <a:solidFill>
                  <a:srgbClr val="0E8828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 Ring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A. Discovered by </a:t>
            </a:r>
            <a:r>
              <a:rPr lang="en-US" sz="4400">
                <a:solidFill>
                  <a:srgbClr val="6F1F6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Voyager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(1979)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B. Above clouds / inside moons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endParaRPr lang="en-US" sz="44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endParaRPr lang="en-US" sz="44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C. Very</a:t>
            </a:r>
            <a:r>
              <a:rPr lang="en-US" sz="4400">
                <a:solidFill>
                  <a:srgbClr val="6F1F6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thin</a:t>
            </a: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 in every direction</a:t>
            </a:r>
          </a:p>
          <a:p>
            <a:pPr marL="609600" indent="-6096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400">
                <a:latin typeface="Times New Roman" charset="0"/>
                <a:ea typeface="ＭＳ Ｐゴシック" charset="0"/>
                <a:cs typeface="ＭＳ Ｐゴシック" charset="0"/>
              </a:rPr>
              <a:t>D. Small, dark fragments of ring may have come from 2 nearby moons</a:t>
            </a:r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5146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57200"/>
            <a:ext cx="3581400" cy="8382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II. Atmosphere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81600" y="1447800"/>
            <a:ext cx="4572000" cy="54102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A. Great </a:t>
            </a:r>
            <a:r>
              <a:rPr lang="en-US" sz="3600">
                <a:solidFill>
                  <a:srgbClr val="B50D0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Red</a:t>
            </a: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Spot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1. Hurricane 2-3x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size of Earth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2. At least 300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yrs. old (1665)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3. ~ 250 mph   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winds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4. Engulfs smaller 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36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storms</a:t>
            </a:r>
          </a:p>
          <a:p>
            <a:pPr marL="533400" indent="-53340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27652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lum bright="1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09800"/>
            <a:ext cx="5334000" cy="4597400"/>
          </a:xfrm>
          <a:noFill/>
        </p:spPr>
      </p:pic>
      <p:pic>
        <p:nvPicPr>
          <p:cNvPr id="27653" name="greatredspot.mov" descr="/Users/teacher/Desktop/ASTRONOMY/Astronomy Pics:Clips/JUPITER/greatredspot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0"/>
            <a:ext cx="37592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800" fill="hold"/>
                                        <p:tgtEl>
                                          <p:spTgt spid="27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3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Red Spot</a:t>
            </a:r>
            <a:endParaRPr lang="en-US" dirty="0"/>
          </a:p>
        </p:txBody>
      </p:sp>
      <p:pic>
        <p:nvPicPr>
          <p:cNvPr id="5" name="The Great Red Spot (HD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7799"/>
            <a:ext cx="9144000" cy="5143499"/>
          </a:xfrm>
        </p:spPr>
      </p:pic>
    </p:spTree>
    <p:extLst>
      <p:ext uri="{BB962C8B-B14F-4D97-AF65-F5344CB8AC3E}">
        <p14:creationId xmlns:p14="http://schemas.microsoft.com/office/powerpoint/2010/main" val="17398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4" descr="Oval_BA_(Hubble)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1" b="-358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Red Spot Jr.</a:t>
            </a:r>
          </a:p>
        </p:txBody>
      </p:sp>
      <p:pic>
        <p:nvPicPr>
          <p:cNvPr id="30723" name="Picture 5" descr="Red Spot J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36825"/>
            <a:ext cx="9144000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B. Composition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dirty="0">
                <a:latin typeface="Times New Roman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1. 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84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%  H</a:t>
            </a:r>
            <a:r>
              <a:rPr lang="en-US" sz="4400" baseline="-25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/    14 %  He</a:t>
            </a:r>
          </a:p>
          <a:p>
            <a:pPr algn="ctr"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2. Gravity kept light elements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C. Atmospheric Bands</a:t>
            </a:r>
            <a:endParaRPr lang="en-US" sz="44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1. Bright zones (upward convection)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2. Dark belts (downward convection)</a:t>
            </a: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3. Hi/lo pressure systems wrapped </a:t>
            </a:r>
            <a:endParaRPr lang="en-US" sz="44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around </a:t>
            </a:r>
            <a:r>
              <a:rPr lang="en-US" sz="4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planet due to fast rotation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theme/theme1.xml><?xml version="1.0" encoding="utf-8"?>
<a:theme xmlns:a="http://schemas.openxmlformats.org/drawingml/2006/main" name="Swooshes">
  <a:themeElements>
    <a:clrScheme name="Swooshes 5">
      <a:dk1>
        <a:srgbClr val="4D4D4D"/>
      </a:dk1>
      <a:lt1>
        <a:srgbClr val="FFFFFF"/>
      </a:lt1>
      <a:dk2>
        <a:srgbClr val="6600CC"/>
      </a:dk2>
      <a:lt2>
        <a:srgbClr val="969696"/>
      </a:lt2>
      <a:accent1>
        <a:srgbClr val="66FF33"/>
      </a:accent1>
      <a:accent2>
        <a:srgbClr val="00CC66"/>
      </a:accent2>
      <a:accent3>
        <a:srgbClr val="FFFFFF"/>
      </a:accent3>
      <a:accent4>
        <a:srgbClr val="404040"/>
      </a:accent4>
      <a:accent5>
        <a:srgbClr val="B8FFAD"/>
      </a:accent5>
      <a:accent6>
        <a:srgbClr val="00B95C"/>
      </a:accent6>
      <a:hlink>
        <a:srgbClr val="669900"/>
      </a:hlink>
      <a:folHlink>
        <a:srgbClr val="99CCFF"/>
      </a:folHlink>
    </a:clrScheme>
    <a:fontScheme name="Swoosh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Swooshes 1">
        <a:dk1>
          <a:srgbClr val="FFFFCC"/>
        </a:dk1>
        <a:lt1>
          <a:srgbClr val="FFCC00"/>
        </a:lt1>
        <a:dk2>
          <a:srgbClr val="000099"/>
        </a:dk2>
        <a:lt2>
          <a:srgbClr val="00CCFF"/>
        </a:lt2>
        <a:accent1>
          <a:srgbClr val="FFCC00"/>
        </a:accent1>
        <a:accent2>
          <a:srgbClr val="3333CC"/>
        </a:accent2>
        <a:accent3>
          <a:srgbClr val="AAAACA"/>
        </a:accent3>
        <a:accent4>
          <a:srgbClr val="DAAE00"/>
        </a:accent4>
        <a:accent5>
          <a:srgbClr val="FFE2AA"/>
        </a:accent5>
        <a:accent6>
          <a:srgbClr val="2D2DB9"/>
        </a:accent6>
        <a:hlink>
          <a:srgbClr val="CCCCFF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2">
        <a:dk1>
          <a:srgbClr val="DDDDDD"/>
        </a:dk1>
        <a:lt1>
          <a:srgbClr val="FFFFCC"/>
        </a:lt1>
        <a:dk2>
          <a:srgbClr val="000000"/>
        </a:dk2>
        <a:lt2>
          <a:srgbClr val="66FFFF"/>
        </a:lt2>
        <a:accent1>
          <a:srgbClr val="FF3300"/>
        </a:accent1>
        <a:accent2>
          <a:srgbClr val="33CCFF"/>
        </a:accent2>
        <a:accent3>
          <a:srgbClr val="AAAAAA"/>
        </a:accent3>
        <a:accent4>
          <a:srgbClr val="DADAAE"/>
        </a:accent4>
        <a:accent5>
          <a:srgbClr val="FFADAA"/>
        </a:accent5>
        <a:accent6>
          <a:srgbClr val="2DB9E7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3">
        <a:dk1>
          <a:srgbClr val="4D4D4D"/>
        </a:dk1>
        <a:lt1>
          <a:srgbClr val="FFFFFF"/>
        </a:lt1>
        <a:dk2>
          <a:srgbClr val="003399"/>
        </a:dk2>
        <a:lt2>
          <a:srgbClr val="969696"/>
        </a:lt2>
        <a:accent1>
          <a:srgbClr val="0099CC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AACAE2"/>
        </a:accent5>
        <a:accent6>
          <a:srgbClr val="E7B900"/>
        </a:accent6>
        <a:hlink>
          <a:srgbClr val="0000FF"/>
        </a:hlink>
        <a:folHlink>
          <a:srgbClr val="00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4">
        <a:dk1>
          <a:srgbClr val="000000"/>
        </a:dk1>
        <a:lt1>
          <a:srgbClr val="FFFFFF"/>
        </a:lt1>
        <a:dk2>
          <a:srgbClr val="5F5F5F"/>
        </a:dk2>
        <a:lt2>
          <a:srgbClr val="969696"/>
        </a:lt2>
        <a:accent1>
          <a:srgbClr val="B2B2B2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878787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5">
        <a:dk1>
          <a:srgbClr val="4D4D4D"/>
        </a:dk1>
        <a:lt1>
          <a:srgbClr val="FFFFFF"/>
        </a:lt1>
        <a:dk2>
          <a:srgbClr val="6600CC"/>
        </a:dk2>
        <a:lt2>
          <a:srgbClr val="969696"/>
        </a:lt2>
        <a:accent1>
          <a:srgbClr val="66FF33"/>
        </a:accent1>
        <a:accent2>
          <a:srgbClr val="00CC66"/>
        </a:accent2>
        <a:accent3>
          <a:srgbClr val="FFFFFF"/>
        </a:accent3>
        <a:accent4>
          <a:srgbClr val="404040"/>
        </a:accent4>
        <a:accent5>
          <a:srgbClr val="B8FFAD"/>
        </a:accent5>
        <a:accent6>
          <a:srgbClr val="00B95C"/>
        </a:accent6>
        <a:hlink>
          <a:srgbClr val="6699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6">
        <a:dk1>
          <a:srgbClr val="000099"/>
        </a:dk1>
        <a:lt1>
          <a:srgbClr val="FFFFFF"/>
        </a:lt1>
        <a:dk2>
          <a:srgbClr val="6600CC"/>
        </a:dk2>
        <a:lt2>
          <a:srgbClr val="969696"/>
        </a:lt2>
        <a:accent1>
          <a:srgbClr val="FF3300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B90000"/>
        </a:accent6>
        <a:hlink>
          <a:srgbClr val="990033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wooshes 2">
    <a:dk1>
      <a:srgbClr val="DDDDDD"/>
    </a:dk1>
    <a:lt1>
      <a:srgbClr val="FFFFCC"/>
    </a:lt1>
    <a:dk2>
      <a:srgbClr val="000000"/>
    </a:dk2>
    <a:lt2>
      <a:srgbClr val="66FFFF"/>
    </a:lt2>
    <a:accent1>
      <a:srgbClr val="FF3300"/>
    </a:accent1>
    <a:accent2>
      <a:srgbClr val="33CCFF"/>
    </a:accent2>
    <a:accent3>
      <a:srgbClr val="AAAAAA"/>
    </a:accent3>
    <a:accent4>
      <a:srgbClr val="DADAAE"/>
    </a:accent4>
    <a:accent5>
      <a:srgbClr val="FFADAA"/>
    </a:accent5>
    <a:accent6>
      <a:srgbClr val="2DB9E7"/>
    </a:accent6>
    <a:hlink>
      <a:srgbClr val="9999FF"/>
    </a:hlink>
    <a:folHlink>
      <a:srgbClr val="9933FF"/>
    </a:folHlink>
  </a:clrScheme>
</a:themeOverride>
</file>

<file path=ppt/theme/themeOverride10.xml><?xml version="1.0" encoding="utf-8"?>
<a:themeOverride xmlns:a="http://schemas.openxmlformats.org/drawingml/2006/main">
  <a:clrScheme name="Swooshes 1">
    <a:dk1>
      <a:srgbClr val="FFFFCC"/>
    </a:dk1>
    <a:lt1>
      <a:srgbClr val="FFCC00"/>
    </a:lt1>
    <a:dk2>
      <a:srgbClr val="000099"/>
    </a:dk2>
    <a:lt2>
      <a:srgbClr val="00CCFF"/>
    </a:lt2>
    <a:accent1>
      <a:srgbClr val="FFCC00"/>
    </a:accent1>
    <a:accent2>
      <a:srgbClr val="3333CC"/>
    </a:accent2>
    <a:accent3>
      <a:srgbClr val="AAAACA"/>
    </a:accent3>
    <a:accent4>
      <a:srgbClr val="DAAE00"/>
    </a:accent4>
    <a:accent5>
      <a:srgbClr val="FFE2AA"/>
    </a:accent5>
    <a:accent6>
      <a:srgbClr val="2D2DB9"/>
    </a:accent6>
    <a:hlink>
      <a:srgbClr val="CCCCFF"/>
    </a:hlink>
    <a:folHlink>
      <a:srgbClr val="00CCFF"/>
    </a:folHlink>
  </a:clrScheme>
</a:themeOverride>
</file>

<file path=ppt/theme/themeOverride11.xml><?xml version="1.0" encoding="utf-8"?>
<a:themeOverride xmlns:a="http://schemas.openxmlformats.org/drawingml/2006/main">
  <a:clrScheme name="Swooshes 1">
    <a:dk1>
      <a:srgbClr val="FFFFCC"/>
    </a:dk1>
    <a:lt1>
      <a:srgbClr val="FFCC00"/>
    </a:lt1>
    <a:dk2>
      <a:srgbClr val="000099"/>
    </a:dk2>
    <a:lt2>
      <a:srgbClr val="00CCFF"/>
    </a:lt2>
    <a:accent1>
      <a:srgbClr val="FFCC00"/>
    </a:accent1>
    <a:accent2>
      <a:srgbClr val="3333CC"/>
    </a:accent2>
    <a:accent3>
      <a:srgbClr val="AAAACA"/>
    </a:accent3>
    <a:accent4>
      <a:srgbClr val="DAAE00"/>
    </a:accent4>
    <a:accent5>
      <a:srgbClr val="FFE2AA"/>
    </a:accent5>
    <a:accent6>
      <a:srgbClr val="2D2DB9"/>
    </a:accent6>
    <a:hlink>
      <a:srgbClr val="CCCCFF"/>
    </a:hlink>
    <a:folHlink>
      <a:srgbClr val="00CCFF"/>
    </a:folHlink>
  </a:clrScheme>
</a:themeOverride>
</file>

<file path=ppt/theme/themeOverride12.xml><?xml version="1.0" encoding="utf-8"?>
<a:themeOverride xmlns:a="http://schemas.openxmlformats.org/drawingml/2006/main">
  <a:clrScheme name="Swooshes 1">
    <a:dk1>
      <a:srgbClr val="FFFFCC"/>
    </a:dk1>
    <a:lt1>
      <a:srgbClr val="FFCC00"/>
    </a:lt1>
    <a:dk2>
      <a:srgbClr val="000099"/>
    </a:dk2>
    <a:lt2>
      <a:srgbClr val="00CCFF"/>
    </a:lt2>
    <a:accent1>
      <a:srgbClr val="FFCC00"/>
    </a:accent1>
    <a:accent2>
      <a:srgbClr val="3333CC"/>
    </a:accent2>
    <a:accent3>
      <a:srgbClr val="AAAACA"/>
    </a:accent3>
    <a:accent4>
      <a:srgbClr val="DAAE00"/>
    </a:accent4>
    <a:accent5>
      <a:srgbClr val="FFE2AA"/>
    </a:accent5>
    <a:accent6>
      <a:srgbClr val="2D2DB9"/>
    </a:accent6>
    <a:hlink>
      <a:srgbClr val="CCCCFF"/>
    </a:hlink>
    <a:folHlink>
      <a:srgbClr val="00CCFF"/>
    </a:folHlink>
  </a:clrScheme>
</a:themeOverride>
</file>

<file path=ppt/theme/themeOverride13.xml><?xml version="1.0" encoding="utf-8"?>
<a:themeOverride xmlns:a="http://schemas.openxmlformats.org/drawingml/2006/main">
  <a:clrScheme name="Swooshes 4">
    <a:dk1>
      <a:srgbClr val="000000"/>
    </a:dk1>
    <a:lt1>
      <a:srgbClr val="FFFFFF"/>
    </a:lt1>
    <a:dk2>
      <a:srgbClr val="5F5F5F"/>
    </a:dk2>
    <a:lt2>
      <a:srgbClr val="969696"/>
    </a:lt2>
    <a:accent1>
      <a:srgbClr val="B2B2B2"/>
    </a:accent1>
    <a:accent2>
      <a:srgbClr val="969696"/>
    </a:accent2>
    <a:accent3>
      <a:srgbClr val="FFFFFF"/>
    </a:accent3>
    <a:accent4>
      <a:srgbClr val="000000"/>
    </a:accent4>
    <a:accent5>
      <a:srgbClr val="D5D5D5"/>
    </a:accent5>
    <a:accent6>
      <a:srgbClr val="878787"/>
    </a:accent6>
    <a:hlink>
      <a:srgbClr val="4D4D4D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Swooshes 5">
    <a:dk1>
      <a:srgbClr val="4D4D4D"/>
    </a:dk1>
    <a:lt1>
      <a:srgbClr val="FFFFFF"/>
    </a:lt1>
    <a:dk2>
      <a:srgbClr val="6600CC"/>
    </a:dk2>
    <a:lt2>
      <a:srgbClr val="969696"/>
    </a:lt2>
    <a:accent1>
      <a:srgbClr val="66FF33"/>
    </a:accent1>
    <a:accent2>
      <a:srgbClr val="00CC66"/>
    </a:accent2>
    <a:accent3>
      <a:srgbClr val="FFFFFF"/>
    </a:accent3>
    <a:accent4>
      <a:srgbClr val="404040"/>
    </a:accent4>
    <a:accent5>
      <a:srgbClr val="B8FFAD"/>
    </a:accent5>
    <a:accent6>
      <a:srgbClr val="00B95C"/>
    </a:accent6>
    <a:hlink>
      <a:srgbClr val="669900"/>
    </a:hlink>
    <a:folHlink>
      <a:srgbClr val="99CCFF"/>
    </a:folHlink>
  </a:clrScheme>
</a:themeOverride>
</file>

<file path=ppt/theme/themeOverride3.xml><?xml version="1.0" encoding="utf-8"?>
<a:themeOverride xmlns:a="http://schemas.openxmlformats.org/drawingml/2006/main">
  <a:clrScheme name="Swooshes 6">
    <a:dk1>
      <a:srgbClr val="000099"/>
    </a:dk1>
    <a:lt1>
      <a:srgbClr val="FFFFFF"/>
    </a:lt1>
    <a:dk2>
      <a:srgbClr val="6600CC"/>
    </a:dk2>
    <a:lt2>
      <a:srgbClr val="969696"/>
    </a:lt2>
    <a:accent1>
      <a:srgbClr val="FF3300"/>
    </a:accent1>
    <a:accent2>
      <a:srgbClr val="CC0000"/>
    </a:accent2>
    <a:accent3>
      <a:srgbClr val="FFFFFF"/>
    </a:accent3>
    <a:accent4>
      <a:srgbClr val="000082"/>
    </a:accent4>
    <a:accent5>
      <a:srgbClr val="FFADAA"/>
    </a:accent5>
    <a:accent6>
      <a:srgbClr val="B90000"/>
    </a:accent6>
    <a:hlink>
      <a:srgbClr val="990033"/>
    </a:hlink>
    <a:folHlink>
      <a:srgbClr val="CCCCFF"/>
    </a:folHlink>
  </a:clrScheme>
</a:themeOverride>
</file>

<file path=ppt/theme/themeOverride4.xml><?xml version="1.0" encoding="utf-8"?>
<a:themeOverride xmlns:a="http://schemas.openxmlformats.org/drawingml/2006/main">
  <a:clrScheme name="Swooshes 6">
    <a:dk1>
      <a:srgbClr val="000099"/>
    </a:dk1>
    <a:lt1>
      <a:srgbClr val="FFFFFF"/>
    </a:lt1>
    <a:dk2>
      <a:srgbClr val="6600CC"/>
    </a:dk2>
    <a:lt2>
      <a:srgbClr val="969696"/>
    </a:lt2>
    <a:accent1>
      <a:srgbClr val="FF3300"/>
    </a:accent1>
    <a:accent2>
      <a:srgbClr val="CC0000"/>
    </a:accent2>
    <a:accent3>
      <a:srgbClr val="FFFFFF"/>
    </a:accent3>
    <a:accent4>
      <a:srgbClr val="000082"/>
    </a:accent4>
    <a:accent5>
      <a:srgbClr val="FFADAA"/>
    </a:accent5>
    <a:accent6>
      <a:srgbClr val="B90000"/>
    </a:accent6>
    <a:hlink>
      <a:srgbClr val="990033"/>
    </a:hlink>
    <a:folHlink>
      <a:srgbClr val="CCCCFF"/>
    </a:folHlink>
  </a:clrScheme>
</a:themeOverride>
</file>

<file path=ppt/theme/themeOverride5.xml><?xml version="1.0" encoding="utf-8"?>
<a:themeOverride xmlns:a="http://schemas.openxmlformats.org/drawingml/2006/main">
  <a:clrScheme name="Swooshes 2">
    <a:dk1>
      <a:srgbClr val="DDDDDD"/>
    </a:dk1>
    <a:lt1>
      <a:srgbClr val="FFFFCC"/>
    </a:lt1>
    <a:dk2>
      <a:srgbClr val="000000"/>
    </a:dk2>
    <a:lt2>
      <a:srgbClr val="66FFFF"/>
    </a:lt2>
    <a:accent1>
      <a:srgbClr val="FF3300"/>
    </a:accent1>
    <a:accent2>
      <a:srgbClr val="33CCFF"/>
    </a:accent2>
    <a:accent3>
      <a:srgbClr val="AAAAAA"/>
    </a:accent3>
    <a:accent4>
      <a:srgbClr val="DADAAE"/>
    </a:accent4>
    <a:accent5>
      <a:srgbClr val="FFADAA"/>
    </a:accent5>
    <a:accent6>
      <a:srgbClr val="2DB9E7"/>
    </a:accent6>
    <a:hlink>
      <a:srgbClr val="9999FF"/>
    </a:hlink>
    <a:folHlink>
      <a:srgbClr val="9933FF"/>
    </a:folHlink>
  </a:clrScheme>
</a:themeOverride>
</file>

<file path=ppt/theme/themeOverride6.xml><?xml version="1.0" encoding="utf-8"?>
<a:themeOverride xmlns:a="http://schemas.openxmlformats.org/drawingml/2006/main">
  <a:clrScheme name="Swooshes 6">
    <a:dk1>
      <a:srgbClr val="000099"/>
    </a:dk1>
    <a:lt1>
      <a:srgbClr val="FFFFFF"/>
    </a:lt1>
    <a:dk2>
      <a:srgbClr val="6600CC"/>
    </a:dk2>
    <a:lt2>
      <a:srgbClr val="969696"/>
    </a:lt2>
    <a:accent1>
      <a:srgbClr val="FF3300"/>
    </a:accent1>
    <a:accent2>
      <a:srgbClr val="CC0000"/>
    </a:accent2>
    <a:accent3>
      <a:srgbClr val="FFFFFF"/>
    </a:accent3>
    <a:accent4>
      <a:srgbClr val="000082"/>
    </a:accent4>
    <a:accent5>
      <a:srgbClr val="FFADAA"/>
    </a:accent5>
    <a:accent6>
      <a:srgbClr val="B90000"/>
    </a:accent6>
    <a:hlink>
      <a:srgbClr val="990033"/>
    </a:hlink>
    <a:folHlink>
      <a:srgbClr val="CCCCFF"/>
    </a:folHlink>
  </a:clrScheme>
</a:themeOverride>
</file>

<file path=ppt/theme/themeOverride7.xml><?xml version="1.0" encoding="utf-8"?>
<a:themeOverride xmlns:a="http://schemas.openxmlformats.org/drawingml/2006/main">
  <a:clrScheme name="Swooshes 3">
    <a:dk1>
      <a:srgbClr val="4D4D4D"/>
    </a:dk1>
    <a:lt1>
      <a:srgbClr val="FFFFFF"/>
    </a:lt1>
    <a:dk2>
      <a:srgbClr val="003399"/>
    </a:dk2>
    <a:lt2>
      <a:srgbClr val="969696"/>
    </a:lt2>
    <a:accent1>
      <a:srgbClr val="0099CC"/>
    </a:accent1>
    <a:accent2>
      <a:srgbClr val="FFCC00"/>
    </a:accent2>
    <a:accent3>
      <a:srgbClr val="FFFFFF"/>
    </a:accent3>
    <a:accent4>
      <a:srgbClr val="404040"/>
    </a:accent4>
    <a:accent5>
      <a:srgbClr val="AACAE2"/>
    </a:accent5>
    <a:accent6>
      <a:srgbClr val="E7B900"/>
    </a:accent6>
    <a:hlink>
      <a:srgbClr val="0000FF"/>
    </a:hlink>
    <a:folHlink>
      <a:srgbClr val="00CCFF"/>
    </a:folHlink>
  </a:clrScheme>
</a:themeOverride>
</file>

<file path=ppt/theme/themeOverride8.xml><?xml version="1.0" encoding="utf-8"?>
<a:themeOverride xmlns:a="http://schemas.openxmlformats.org/drawingml/2006/main">
  <a:clrScheme name="Swooshes 3">
    <a:dk1>
      <a:srgbClr val="4D4D4D"/>
    </a:dk1>
    <a:lt1>
      <a:srgbClr val="FFFFFF"/>
    </a:lt1>
    <a:dk2>
      <a:srgbClr val="003399"/>
    </a:dk2>
    <a:lt2>
      <a:srgbClr val="969696"/>
    </a:lt2>
    <a:accent1>
      <a:srgbClr val="0099CC"/>
    </a:accent1>
    <a:accent2>
      <a:srgbClr val="FFCC00"/>
    </a:accent2>
    <a:accent3>
      <a:srgbClr val="FFFFFF"/>
    </a:accent3>
    <a:accent4>
      <a:srgbClr val="404040"/>
    </a:accent4>
    <a:accent5>
      <a:srgbClr val="AACAE2"/>
    </a:accent5>
    <a:accent6>
      <a:srgbClr val="E7B900"/>
    </a:accent6>
    <a:hlink>
      <a:srgbClr val="0000FF"/>
    </a:hlink>
    <a:folHlink>
      <a:srgbClr val="00CCFF"/>
    </a:folHlink>
  </a:clrScheme>
</a:themeOverride>
</file>

<file path=ppt/theme/themeOverride9.xml><?xml version="1.0" encoding="utf-8"?>
<a:themeOverride xmlns:a="http://schemas.openxmlformats.org/drawingml/2006/main">
  <a:clrScheme name="Swooshes 1">
    <a:dk1>
      <a:srgbClr val="FFFFCC"/>
    </a:dk1>
    <a:lt1>
      <a:srgbClr val="FFCC00"/>
    </a:lt1>
    <a:dk2>
      <a:srgbClr val="000099"/>
    </a:dk2>
    <a:lt2>
      <a:srgbClr val="00CCFF"/>
    </a:lt2>
    <a:accent1>
      <a:srgbClr val="FFCC00"/>
    </a:accent1>
    <a:accent2>
      <a:srgbClr val="3333CC"/>
    </a:accent2>
    <a:accent3>
      <a:srgbClr val="AAAACA"/>
    </a:accent3>
    <a:accent4>
      <a:srgbClr val="DAAE00"/>
    </a:accent4>
    <a:accent5>
      <a:srgbClr val="FFE2AA"/>
    </a:accent5>
    <a:accent6>
      <a:srgbClr val="2D2DB9"/>
    </a:accent6>
    <a:hlink>
      <a:srgbClr val="CCCCFF"/>
    </a:hlink>
    <a:folHlink>
      <a:srgbClr val="00C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X:Templates:Presentations:Designs:Swooshes</Template>
  <TotalTime>15149</TotalTime>
  <Words>873</Words>
  <Application>Microsoft Office PowerPoint</Application>
  <PresentationFormat>On-screen Show (4:3)</PresentationFormat>
  <Paragraphs>179</Paragraphs>
  <Slides>43</Slides>
  <Notes>32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ＭＳ Ｐゴシック</vt:lpstr>
      <vt:lpstr>Apple Chancery</vt:lpstr>
      <vt:lpstr>Times</vt:lpstr>
      <vt:lpstr>Times New Roman</vt:lpstr>
      <vt:lpstr>Swooshes</vt:lpstr>
      <vt:lpstr>Ch. 6 The Outer Planets  Sec 6.1 Jupiter </vt:lpstr>
      <vt:lpstr>Jupiter as viewed by an Amateur Australian Astronomer</vt:lpstr>
      <vt:lpstr>I. Properties</vt:lpstr>
      <vt:lpstr>C. Rotation</vt:lpstr>
      <vt:lpstr>II. Atmosphere</vt:lpstr>
      <vt:lpstr>The Great Red Spot</vt:lpstr>
      <vt:lpstr>PowerPoint Presentation</vt:lpstr>
      <vt:lpstr>Red Spot Jr.</vt:lpstr>
      <vt:lpstr>B. Composition</vt:lpstr>
      <vt:lpstr>4. Alternating East/West flow</vt:lpstr>
      <vt:lpstr>PowerPoint Presentation</vt:lpstr>
      <vt:lpstr>III. Internal Structure</vt:lpstr>
      <vt:lpstr>Interior of Jupiter</vt:lpstr>
      <vt:lpstr>IV. Magnetosphere</vt:lpstr>
      <vt:lpstr>PowerPoint Presentation</vt:lpstr>
      <vt:lpstr>Aurorae on Jupiter</vt:lpstr>
      <vt:lpstr>Earth’s Aurorae from Space</vt:lpstr>
      <vt:lpstr>PowerPoint Presentation</vt:lpstr>
      <vt:lpstr>Sec 6.2 Moons of Jupiter</vt:lpstr>
      <vt:lpstr>Rare Triple Transit   Oct. 2013</vt:lpstr>
      <vt:lpstr>PowerPoint Presentation</vt:lpstr>
      <vt:lpstr>B. Galilean “Solar System”</vt:lpstr>
      <vt:lpstr>PowerPoint Presentation</vt:lpstr>
      <vt:lpstr>C. Io - The Most Active Moon</vt:lpstr>
      <vt:lpstr>PowerPoint Presentation</vt:lpstr>
      <vt:lpstr>PowerPoint Presentation</vt:lpstr>
      <vt:lpstr>Plume 2007</vt:lpstr>
      <vt:lpstr>PowerPoint Presentation</vt:lpstr>
      <vt:lpstr>3. Plasma torus  (mmm.. space doughnut)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E. Ganymede &amp; Callisto</vt:lpstr>
      <vt:lpstr>PowerPoint Presentation</vt:lpstr>
      <vt:lpstr> </vt:lpstr>
      <vt:lpstr>Inside Ganymede</vt:lpstr>
      <vt:lpstr>4. Callisto - most heavily cratered object</vt:lpstr>
      <vt:lpstr>PowerPoint Presentation</vt:lpstr>
      <vt:lpstr>VI. Jupiter’s Ring</vt:lpstr>
    </vt:vector>
  </TitlesOfParts>
  <Company>SBBC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11/12 Jupiter  &amp; Saturn</dc:title>
  <dc:creator>Stoneman Douglas High</dc:creator>
  <cp:lastModifiedBy>Brandon K. Jeter</cp:lastModifiedBy>
  <cp:revision>96</cp:revision>
  <dcterms:created xsi:type="dcterms:W3CDTF">2010-12-07T13:08:55Z</dcterms:created>
  <dcterms:modified xsi:type="dcterms:W3CDTF">2015-12-02T19:25:06Z</dcterms:modified>
</cp:coreProperties>
</file>