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5" r:id="rId1"/>
    <p:sldMasterId id="2147483746" r:id="rId2"/>
  </p:sldMasterIdLst>
  <p:notesMasterIdLst>
    <p:notesMasterId r:id="rId79"/>
  </p:notesMasterIdLst>
  <p:sldIdLst>
    <p:sldId id="256" r:id="rId3"/>
    <p:sldId id="274" r:id="rId4"/>
    <p:sldId id="369" r:id="rId5"/>
    <p:sldId id="389" r:id="rId6"/>
    <p:sldId id="275" r:id="rId7"/>
    <p:sldId id="327" r:id="rId8"/>
    <p:sldId id="276" r:id="rId9"/>
    <p:sldId id="320" r:id="rId10"/>
    <p:sldId id="293" r:id="rId11"/>
    <p:sldId id="394" r:id="rId12"/>
    <p:sldId id="277" r:id="rId13"/>
    <p:sldId id="311" r:id="rId14"/>
    <p:sldId id="322" r:id="rId15"/>
    <p:sldId id="281" r:id="rId16"/>
    <p:sldId id="278" r:id="rId17"/>
    <p:sldId id="279" r:id="rId18"/>
    <p:sldId id="319" r:id="rId19"/>
    <p:sldId id="280" r:id="rId20"/>
    <p:sldId id="307" r:id="rId21"/>
    <p:sldId id="328" r:id="rId22"/>
    <p:sldId id="308" r:id="rId23"/>
    <p:sldId id="283" r:id="rId24"/>
    <p:sldId id="305" r:id="rId25"/>
    <p:sldId id="303" r:id="rId26"/>
    <p:sldId id="335" r:id="rId27"/>
    <p:sldId id="337" r:id="rId28"/>
    <p:sldId id="284" r:id="rId29"/>
    <p:sldId id="313" r:id="rId30"/>
    <p:sldId id="285" r:id="rId31"/>
    <p:sldId id="304" r:id="rId32"/>
    <p:sldId id="286" r:id="rId33"/>
    <p:sldId id="316" r:id="rId34"/>
    <p:sldId id="390" r:id="rId35"/>
    <p:sldId id="287" r:id="rId36"/>
    <p:sldId id="302" r:id="rId37"/>
    <p:sldId id="288" r:id="rId38"/>
    <p:sldId id="289" r:id="rId39"/>
    <p:sldId id="314" r:id="rId40"/>
    <p:sldId id="315" r:id="rId41"/>
    <p:sldId id="372" r:id="rId42"/>
    <p:sldId id="295" r:id="rId43"/>
    <p:sldId id="306" r:id="rId44"/>
    <p:sldId id="326" r:id="rId45"/>
    <p:sldId id="318" r:id="rId46"/>
    <p:sldId id="323" r:id="rId47"/>
    <p:sldId id="330" r:id="rId48"/>
    <p:sldId id="350" r:id="rId49"/>
    <p:sldId id="336" r:id="rId50"/>
    <p:sldId id="345" r:id="rId51"/>
    <p:sldId id="341" r:id="rId52"/>
    <p:sldId id="354" r:id="rId53"/>
    <p:sldId id="352" r:id="rId54"/>
    <p:sldId id="351" r:id="rId55"/>
    <p:sldId id="348" r:id="rId56"/>
    <p:sldId id="353" r:id="rId57"/>
    <p:sldId id="371" r:id="rId58"/>
    <p:sldId id="370" r:id="rId59"/>
    <p:sldId id="396" r:id="rId60"/>
    <p:sldId id="397" r:id="rId61"/>
    <p:sldId id="398" r:id="rId62"/>
    <p:sldId id="399" r:id="rId63"/>
    <p:sldId id="290" r:id="rId64"/>
    <p:sldId id="400" r:id="rId65"/>
    <p:sldId id="291" r:id="rId66"/>
    <p:sldId id="340" r:id="rId67"/>
    <p:sldId id="388" r:id="rId68"/>
    <p:sldId id="292" r:id="rId69"/>
    <p:sldId id="312" r:id="rId70"/>
    <p:sldId id="294" r:id="rId71"/>
    <p:sldId id="301" r:id="rId72"/>
    <p:sldId id="334" r:id="rId73"/>
    <p:sldId id="387" r:id="rId74"/>
    <p:sldId id="386" r:id="rId75"/>
    <p:sldId id="329" r:id="rId76"/>
    <p:sldId id="346" r:id="rId77"/>
    <p:sldId id="347" r:id="rId7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1C12"/>
    <a:srgbClr val="0E11A2"/>
    <a:srgbClr val="136293"/>
    <a:srgbClr val="93167C"/>
    <a:srgbClr val="27E10B"/>
    <a:srgbClr val="D9801F"/>
    <a:srgbClr val="CC22B9"/>
    <a:srgbClr val="FF9F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48" autoAdjust="0"/>
    <p:restoredTop sz="94660"/>
  </p:normalViewPr>
  <p:slideViewPr>
    <p:cSldViewPr>
      <p:cViewPr>
        <p:scale>
          <a:sx n="95" d="100"/>
          <a:sy n="95" d="100"/>
        </p:scale>
        <p:origin x="-8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80" Type="http://schemas.openxmlformats.org/officeDocument/2006/relationships/printerSettings" Target="printerSettings/printerSettings1.bin"/><Relationship Id="rId81" Type="http://schemas.openxmlformats.org/officeDocument/2006/relationships/presProps" Target="presProps.xml"/><Relationship Id="rId82" Type="http://schemas.openxmlformats.org/officeDocument/2006/relationships/viewProps" Target="viewProps.xml"/><Relationship Id="rId83" Type="http://schemas.openxmlformats.org/officeDocument/2006/relationships/theme" Target="theme/theme1.xml"/><Relationship Id="rId84" Type="http://schemas.openxmlformats.org/officeDocument/2006/relationships/tableStyles" Target="tableStyles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notesMaster" Target="notesMasters/notesMaster1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3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6BA3A1F-94CE-754F-A6EE-32E22A74A1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0681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6CD952A-A593-3143-A53F-F5C83A15AA10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4C4BDAC-82F1-1942-BF6B-9EE6B4E9C2DA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B19EA30-8319-1C41-9CA1-CFB63828A5AC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000C469-626E-1B4B-9080-A1C93FBD7385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4F302CC-0C90-F242-9A56-2F2F0EC04B10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EE86732-4121-3F41-9FD9-3765FBCD8347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04FF427-C299-D241-95C8-98769A61C041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6246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0B17FB5-B66B-F04E-9ECE-9D06DC1C14A2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D36F711-011A-EB4B-B784-B1E79D8985A2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C2123AF-20F0-F947-B667-A6BE1A6042C2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B524736-A11D-E148-AA49-EB0DFBF44BAE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EE28811-EF23-B840-A77E-C1260B14AA27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B23DC8C-5706-E84B-ABE0-AA5199CE8785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F0159E5-156C-2940-A61C-93B9D02181BF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84CE638-CEDD-9E4E-99E7-08C6AB150F55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BDF871D-9D3A-F94C-AA7A-4D69D3B88229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F2CB615-E602-944F-95C7-4F8B24E1C0A8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E74FAB8-6A17-5749-8EF1-A9F21F6B8EEC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8461A99-7E41-2643-977C-4810C20D2967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1103267-C815-BC40-8367-D6F4AFFF9FD0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0B46B22-6D2C-7449-9E64-9040F3F0A38B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8B2C266-813D-FD40-ABCA-C95CADB1A073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E6373C6-41D8-1243-BD08-73DDDB3C714C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B283D86-5F5B-0A4B-8A0C-852C488831E8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BBE079E-64A1-7840-9DAB-57EF5CFD9FB4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962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A330E5D-1D67-BF46-A4B6-103A8F7A8194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8852879-2579-6A4D-868F-DF31DCB97BAF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A489AA2-10A1-3540-B9E1-8DF84DA6258D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1FC1A35-E94E-5E43-8F25-20E659E781DA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10445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2D74DF9-114F-8143-96DC-693CCEAFB97C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9ACD59D-70F3-3743-B296-1BB536365064}" type="slidenum">
              <a:rPr lang="en-US" sz="1200"/>
              <a:pPr/>
              <a:t>41</a:t>
            </a:fld>
            <a:endParaRPr lang="en-US" sz="1200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0441D67-4FFF-744E-B769-7500542C2F79}" type="slidenum">
              <a:rPr lang="en-US" sz="1200"/>
              <a:pPr/>
              <a:t>42</a:t>
            </a:fld>
            <a:endParaRPr lang="en-US" sz="1200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30F1645-3C7C-794F-87C5-83EB78B21E90}" type="slidenum">
              <a:rPr lang="en-US" sz="1200"/>
              <a:pPr/>
              <a:t>43</a:t>
            </a:fld>
            <a:endParaRPr lang="en-US" sz="1200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0FF50CE-A555-0741-BA6B-2CBF74B11724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5B3443D-2E85-2E44-B81A-5BE086B4D988}" type="slidenum">
              <a:rPr lang="en-US" sz="1200"/>
              <a:pPr/>
              <a:t>44</a:t>
            </a:fld>
            <a:endParaRPr lang="en-US" sz="1200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2D8EC7C-FFE7-A441-8E44-B364A6037594}" type="slidenum">
              <a:rPr lang="en-US" sz="1200"/>
              <a:pPr/>
              <a:t>45</a:t>
            </a:fld>
            <a:endParaRPr lang="en-US" sz="1200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FB9873F-C0C6-4347-B3A7-2C1B0FD14396}" type="slidenum">
              <a:rPr lang="en-US" sz="1200"/>
              <a:pPr/>
              <a:t>46</a:t>
            </a:fld>
            <a:endParaRPr lang="en-US" sz="1200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C000E68-87CA-894C-8477-1347CC409028}" type="slidenum">
              <a:rPr lang="en-US" sz="1200"/>
              <a:pPr/>
              <a:t>47</a:t>
            </a:fld>
            <a:endParaRPr lang="en-US" sz="1200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1C1DE52-AE8E-DA4F-9640-6C7D0B9358DF}" type="slidenum">
              <a:rPr lang="en-US" sz="1200"/>
              <a:pPr/>
              <a:t>48</a:t>
            </a:fld>
            <a:endParaRPr lang="en-US" sz="1200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212377D-83E8-E844-9A7F-8AD7BD3E6584}" type="slidenum">
              <a:rPr lang="en-US" sz="1200"/>
              <a:pPr/>
              <a:t>49</a:t>
            </a:fld>
            <a:endParaRPr lang="en-US" sz="1200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DA5349D-C353-FC41-81C9-554A83FCE2A6}" type="slidenum">
              <a:rPr lang="en-US" sz="1200"/>
              <a:pPr/>
              <a:t>50</a:t>
            </a:fld>
            <a:endParaRPr lang="en-US" sz="1200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4D921DF-8304-2247-8FAC-0DB00BC5B901}" type="slidenum">
              <a:rPr lang="en-US" sz="1200"/>
              <a:pPr/>
              <a:t>54</a:t>
            </a:fld>
            <a:endParaRPr lang="en-US" sz="1200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DFDC1A4-D761-DE40-A708-23D3F592EDE9}" type="slidenum">
              <a:rPr lang="en-US" sz="1200"/>
              <a:pPr/>
              <a:t>62</a:t>
            </a:fld>
            <a:endParaRPr lang="en-US" sz="1200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85941C6-AA6E-FC40-B0EB-5CC79A87ABE2}" type="slidenum">
              <a:rPr lang="en-US" sz="1200"/>
              <a:pPr/>
              <a:t>64</a:t>
            </a:fld>
            <a:endParaRPr lang="en-US" sz="1200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6069279-5C0B-CC48-A0B7-85A158AF97A1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6EE349C-B4A1-DE4B-AC1F-83EE5BCCF50A}" type="slidenum">
              <a:rPr lang="en-US" sz="1200"/>
              <a:pPr/>
              <a:t>65</a:t>
            </a:fld>
            <a:endParaRPr lang="en-US" sz="1200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926F108-3AA7-BB49-A677-478E908D4E3E}" type="slidenum">
              <a:rPr lang="en-US" sz="1200"/>
              <a:pPr/>
              <a:t>67</a:t>
            </a:fld>
            <a:endParaRPr lang="en-US" sz="1200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B82A790-2F94-3140-AF7F-ECF5FBED1C7F}" type="slidenum">
              <a:rPr lang="en-US" sz="1200"/>
              <a:pPr/>
              <a:t>68</a:t>
            </a:fld>
            <a:endParaRPr lang="en-US" sz="1200"/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311DDC3-29C2-5F48-AD60-E34D5AD467DF}" type="slidenum">
              <a:rPr lang="en-US" sz="1200"/>
              <a:pPr/>
              <a:t>69</a:t>
            </a:fld>
            <a:endParaRPr lang="en-US" sz="1200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598F3D3-E89A-E84F-9CF0-6EA55AEDD593}" type="slidenum">
              <a:rPr lang="en-US" sz="1200"/>
              <a:pPr/>
              <a:t>70</a:t>
            </a:fld>
            <a:endParaRPr lang="en-US" sz="1200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1C88377-B083-9D4E-B3CE-C51AFB86CA93}" type="slidenum">
              <a:rPr lang="en-US" sz="1200"/>
              <a:pPr/>
              <a:t>71</a:t>
            </a:fld>
            <a:endParaRPr lang="en-US" sz="1200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8CD5AE3-E9B0-2642-A7C2-2BE9DA843381}" type="slidenum">
              <a:rPr lang="en-US" sz="1200"/>
              <a:pPr/>
              <a:t>74</a:t>
            </a:fld>
            <a:endParaRPr lang="en-US" sz="1200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A5A99DF-05C1-AB47-B9BB-252BE2462958}" type="slidenum">
              <a:rPr lang="en-US" sz="1200"/>
              <a:pPr/>
              <a:t>75</a:t>
            </a:fld>
            <a:endParaRPr lang="en-US" sz="1200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FCD1CE5-FC44-AF44-A9F1-43B0FC47EC39}" type="slidenum">
              <a:rPr lang="en-US" sz="1200"/>
              <a:pPr/>
              <a:t>76</a:t>
            </a:fld>
            <a:endParaRPr lang="en-US" sz="1200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0BACC13-CE20-E947-B034-6A3980FC6F26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460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259823F-A513-9949-9EA0-E717594E3F6F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EBDC4F0-1F2B-2545-A3C5-5C5CCCA28ABD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43366A1-32DD-A74B-AC86-C68CB4090C6D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14300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76600"/>
            <a:ext cx="6400800" cy="1752600"/>
          </a:xfrm>
          <a:effectLst>
            <a:outerShdw blurRad="76200" algn="ctr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 marL="0" indent="0" algn="ctr">
              <a:buFont typeface="Wingdings" pitchFamily="-11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2ECF3-2F2A-1C4C-8CBB-FE7B2ECE7D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62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E5778-E3FA-BC4E-80A5-3EB2FF5995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793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67550" y="457200"/>
            <a:ext cx="17716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457200"/>
            <a:ext cx="51625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48ED7-5AE5-BB49-BFCA-66216535C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28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752600" y="457200"/>
            <a:ext cx="7086600" cy="5638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D8B20-F3DE-A645-8D3C-77962863B4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82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4EB8BF7-406A-E64A-8C92-978953CF83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018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D940E-C309-EE43-ACD7-3A1DC01363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779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pPr>
              <a:defRPr/>
            </a:pPr>
            <a:fld id="{43B4750B-D1EC-3441-9801-66E113270B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1218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12B5C-7933-F44D-9DC1-BD22AF4CDC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235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3C726-3640-8940-9B37-8AC2543573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00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1E603-608B-2E42-A85E-BD49649A5C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2523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455BC28-DDE8-2D4F-B95D-C9DBD67E3C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785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0A592-FC98-A14D-8B37-798866B47E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855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B7410-6289-0549-8C44-ED35051547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020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2FC73DE0-808E-5B4B-9E29-90990FA82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27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E3C6E-66F4-B042-A53F-010E1D824B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0834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CCB65-F856-F049-A00C-CB070A7BEB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979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533400"/>
            <a:ext cx="7772400" cy="556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5B824-459B-F64A-B9EE-80C904FD37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684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>
  <p:cSld name="Title, Media Clip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Media Placeholder 2"/>
          <p:cNvSpPr>
            <a:spLocks noGrp="1"/>
          </p:cNvSpPr>
          <p:nvPr>
            <p:ph type="media" sz="half" idx="1"/>
          </p:nvPr>
        </p:nvSpPr>
        <p:spPr>
          <a:xfrm>
            <a:off x="685800" y="1981200"/>
            <a:ext cx="3810000" cy="4114800"/>
          </a:xfrm>
        </p:spPr>
        <p:txBody>
          <a:bodyPr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1C987-2279-5E44-A9E7-7E8912A730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6709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437DC-B2ED-BC45-BB4E-197C1C036C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845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46B05-BCF5-4144-BCEE-A27718680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466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BF8D4-677E-BE41-93EC-7DA4472EF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15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311CC-8DD3-CF4B-AA2B-FA14B25FB8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919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1828800"/>
            <a:ext cx="34671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1828800"/>
            <a:ext cx="34671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45AD2-B8DF-3542-BE41-AEFA49FB3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06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74714-F69C-5E4B-A1AB-C460DFEFDC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126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447C3-BDD1-2242-BB58-15AFB9ACA5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258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B63FF-010B-4B48-B623-7C7486B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92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F9B9B-38FE-C547-9EEA-E0E344689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20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50405-CB75-2342-9F6E-CB825CEFB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28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032" name="Picture 3" descr="299_B_JuiceDrop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73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3" name="Rectangle 4"/>
            <p:cNvSpPr>
              <a:spLocks noChangeArrowheads="1"/>
            </p:cNvSpPr>
            <p:nvPr/>
          </p:nvSpPr>
          <p:spPr bwMode="auto">
            <a:xfrm>
              <a:off x="1008" y="0"/>
              <a:ext cx="4752" cy="43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457200"/>
            <a:ext cx="7086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52600" y="1828800"/>
            <a:ext cx="7086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68475" y="6248400"/>
            <a:ext cx="1736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ahoma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6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38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ahoma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6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ahoma" charset="0"/>
              </a:defRPr>
            </a:lvl1pPr>
          </a:lstStyle>
          <a:p>
            <a:pPr>
              <a:defRPr/>
            </a:pPr>
            <a:fld id="{8926EEA9-4365-7047-A090-5C8935504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74" r:id="rId1"/>
    <p:sldLayoutId id="2147484752" r:id="rId2"/>
    <p:sldLayoutId id="2147484753" r:id="rId3"/>
    <p:sldLayoutId id="2147484754" r:id="rId4"/>
    <p:sldLayoutId id="2147484755" r:id="rId5"/>
    <p:sldLayoutId id="2147484756" r:id="rId6"/>
    <p:sldLayoutId id="2147484757" r:id="rId7"/>
    <p:sldLayoutId id="2147484758" r:id="rId8"/>
    <p:sldLayoutId id="2147484759" r:id="rId9"/>
    <p:sldLayoutId id="2147484760" r:id="rId10"/>
    <p:sldLayoutId id="2147484761" r:id="rId11"/>
    <p:sldLayoutId id="214748476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EB0012"/>
        </a:buClr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10019F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8000FF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8000FF"/>
        </a:buClr>
        <a:buFont typeface="Wingdings" pitchFamily="-112" charset="2"/>
        <a:buChar char="§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8000FF"/>
        </a:buClr>
        <a:buFont typeface="Wingdings" pitchFamily="-112" charset="2"/>
        <a:buChar char="§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8000FF"/>
        </a:buClr>
        <a:buFont typeface="Wingdings" pitchFamily="-112" charset="2"/>
        <a:buChar char="§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8000FF"/>
        </a:buClr>
        <a:buFont typeface="Wingdings" pitchFamily="-112" charset="2"/>
        <a:buChar char="§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2"/>
                </a:solidFill>
                <a:latin typeface="Times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2"/>
                </a:solidFill>
                <a:latin typeface="Times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DDEBFDE-D215-8D45-81F3-A9BD25C771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75" r:id="rId1"/>
    <p:sldLayoutId id="2147484763" r:id="rId2"/>
    <p:sldLayoutId id="2147484776" r:id="rId3"/>
    <p:sldLayoutId id="2147484764" r:id="rId4"/>
    <p:sldLayoutId id="2147484765" r:id="rId5"/>
    <p:sldLayoutId id="2147484766" r:id="rId6"/>
    <p:sldLayoutId id="2147484777" r:id="rId7"/>
    <p:sldLayoutId id="2147484767" r:id="rId8"/>
    <p:sldLayoutId id="2147484778" r:id="rId9"/>
    <p:sldLayoutId id="2147484768" r:id="rId10"/>
    <p:sldLayoutId id="2147484779" r:id="rId11"/>
    <p:sldLayoutId id="2147484769" r:id="rId12"/>
    <p:sldLayoutId id="2147484770" r:id="rId13"/>
    <p:sldLayoutId id="2147484771" r:id="rId14"/>
    <p:sldLayoutId id="2147484772" r:id="rId15"/>
    <p:sldLayoutId id="2147484773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-107" charset="-18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-107" charset="-18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-107" charset="-18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-107" charset="-18"/>
          <a:ea typeface="ＭＳ Ｐゴシック" pitchFamily="-107" charset="-128"/>
          <a:cs typeface="ＭＳ Ｐゴシック" pitchFamily="-10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-107" charset="-18"/>
          <a:ea typeface="ＭＳ Ｐゴシック" pitchFamily="-107" charset="-128"/>
          <a:cs typeface="ＭＳ Ｐゴシック" pitchFamily="-107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-107" charset="-18"/>
          <a:ea typeface="ＭＳ Ｐゴシック" pitchFamily="-107" charset="-128"/>
          <a:cs typeface="ＭＳ Ｐゴシック" pitchFamily="-107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-107" charset="-18"/>
          <a:ea typeface="ＭＳ Ｐゴシック" pitchFamily="-107" charset="-128"/>
          <a:cs typeface="ＭＳ Ｐゴシック" pitchFamily="-107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-107" charset="-18"/>
          <a:ea typeface="ＭＳ Ｐゴシック" pitchFamily="-107" charset="-128"/>
          <a:cs typeface="ＭＳ Ｐゴシック" pitchFamily="-107" charset="-128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"/>
        <a:defRPr sz="2900" kern="1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charset="0"/>
        <a:buChar char=""/>
        <a:defRPr sz="26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"/>
        <a:defRPr sz="23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charset="0"/>
        <a:buChar char="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charset="0"/>
        <a:buChar char="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hyperlink" Target="http://www.space.com/17208-what-s-inside-mars-nasa-s-insight-mission-will-probe-deep-video.html" TargetMode="External"/><Relationship Id="rId3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15.png"/><Relationship Id="rId1" Type="http://schemas.microsoft.com/office/2007/relationships/media" Target="file://localhost/Users/staff/Desktop/ASTRONOMY/Astronomy%20Backup/Astronomy%20Pics:Clips/MARS/Martian%20dustdevils%20video%20clips!!!.gif" TargetMode="External"/><Relationship Id="rId2" Type="http://schemas.openxmlformats.org/officeDocument/2006/relationships/video" Target="file://localhost/Users/staff/Desktop/ASTRONOMY/Astronomy%20Backup/Astronomy%20Pics:Clips/MARS/Martian%20dustdevils%20video%20clips!!!.gif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notesSlide" Target="../notesSlides/notesSlide24.xml"/><Relationship Id="rId5" Type="http://schemas.openxmlformats.org/officeDocument/2006/relationships/image" Target="../media/image6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4" Type="http://schemas.openxmlformats.org/officeDocument/2006/relationships/image" Target="../media/image7.png"/><Relationship Id="rId1" Type="http://schemas.microsoft.com/office/2007/relationships/media" Target="file://localhost/Users/staff/Desktop/ASTRONOMY/2nd%20QUARTER/Ch.%205%20Venus,%20Mars/Venus,%20Earth,%20Mars%20Pics:Clips/MARS/Sec%205.5%20Orbital%20Properties%20of%20Mars/MarsEarthOrbit.mov" TargetMode="External"/><Relationship Id="rId2" Type="http://schemas.openxmlformats.org/officeDocument/2006/relationships/video" Target="file://localhost/Users/staff/Desktop/ASTRONOMY/2nd%20QUARTER/Ch.%205%20Venus,%20Mars/Venus,%20Earth,%20Mars%20Pics:Clips/MARS/Sec%205.5%20Orbital%20Properties%20of%20Mars/MarsEarthOrbit.mov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4" Type="http://schemas.openxmlformats.org/officeDocument/2006/relationships/notesSlide" Target="../notesSlides/notesSlide39.xml"/><Relationship Id="rId5" Type="http://schemas.openxmlformats.org/officeDocument/2006/relationships/image" Target="../media/image45.png"/><Relationship Id="rId1" Type="http://schemas.microsoft.com/office/2007/relationships/media" Target="file://localhost/Users/staff/Desktop/Dropbox/Astronomy,%20Inc/ASTRONOMY/Ch.%205%20Venus%20&amp;%20Mars/Sec%205.7%20Surface%20of%20Mars/Pathfinder%20copy/RoverAnimPart2.mov" TargetMode="External"/><Relationship Id="rId2" Type="http://schemas.openxmlformats.org/officeDocument/2006/relationships/video" Target="file://localhost/Users/staff/Desktop/Dropbox/Astronomy,%20Inc/ASTRONOMY/Ch.%205%20Venus%20&amp;%20Mars/Sec%205.7%20Surface%20of%20Mars/Pathfinder%20copy/RoverAnimPart2.mov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6" Type="http://schemas.openxmlformats.org/officeDocument/2006/relationships/image" Target="../media/image52.jpe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5" Type="http://schemas.openxmlformats.org/officeDocument/2006/relationships/image" Target="../media/image55.jpe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4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46.xml"/><Relationship Id="rId5" Type="http://schemas.openxmlformats.org/officeDocument/2006/relationships/image" Target="../media/image59.png"/><Relationship Id="rId1" Type="http://schemas.microsoft.com/office/2007/relationships/media" Target="\Users\staff\Desktop\Astronomy%20Pics:Clips\MARS\Mars%20panorama.mov" TargetMode="External"/><Relationship Id="rId2" Type="http://schemas.openxmlformats.org/officeDocument/2006/relationships/video" Target="\Users\staff\Desktop\Astronomy%20Pics:Clips\MARS\Mars%20panorama.mov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0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1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2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3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4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5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6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pace.com/16265-7-minutes-of-terror-curiosity-rover-s-risky-mars-landing-video.html" TargetMode="External"/><Relationship Id="rId3" Type="http://schemas.openxmlformats.org/officeDocument/2006/relationships/image" Target="../media/image6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1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2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3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4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75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6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7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8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9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80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81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8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Awesome - Valles Marin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6553200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410200" y="0"/>
            <a:ext cx="3962400" cy="1295400"/>
          </a:xfrm>
        </p:spPr>
        <p:txBody>
          <a:bodyPr/>
          <a:lstStyle/>
          <a:p>
            <a:pPr eaLnBrk="1" hangingPunct="1"/>
            <a:r>
              <a:rPr lang="en-US" cap="none" dirty="0">
                <a:solidFill>
                  <a:schemeClr val="accent1"/>
                </a:solidFill>
                <a:latin typeface="Tw Cen MT" charset="0"/>
                <a:ea typeface="ＭＳ Ｐゴシック" charset="0"/>
                <a:cs typeface="ＭＳ Ｐゴシック" charset="0"/>
              </a:rPr>
              <a:t>Ch. 5</a:t>
            </a:r>
            <a:r>
              <a:rPr lang="en-US" cap="none" dirty="0" smtClean="0">
                <a:solidFill>
                  <a:schemeClr val="accent1"/>
                </a:solidFill>
                <a:latin typeface="Tw Cen MT" charset="0"/>
                <a:ea typeface="ＭＳ Ｐゴシック" charset="0"/>
                <a:cs typeface="ＭＳ Ｐゴシック" charset="0"/>
              </a:rPr>
              <a:t>  </a:t>
            </a:r>
            <a:r>
              <a:rPr lang="en-US" cap="none" dirty="0">
                <a:solidFill>
                  <a:srgbClr val="B2110D"/>
                </a:solidFill>
                <a:latin typeface="Tw Cen MT" charset="0"/>
                <a:ea typeface="ＭＳ Ｐゴシック" charset="0"/>
                <a:cs typeface="ＭＳ Ｐゴシック" charset="0"/>
              </a:rPr>
              <a:t>MARS</a:t>
            </a:r>
            <a:endParaRPr lang="en-US" cap="none" dirty="0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6049963"/>
            <a:ext cx="6705600" cy="685800"/>
          </a:xfrm>
        </p:spPr>
        <p:txBody>
          <a:bodyPr/>
          <a:lstStyle/>
          <a:p>
            <a:pPr eaLnBrk="1" hangingPunct="1"/>
            <a:r>
              <a:rPr lang="en-US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32772" name="16 Venus.m4a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30913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  <p:bldP spid="2051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>
                <a:latin typeface="Tw Cen MT" charset="0"/>
                <a:ea typeface="ＭＳ Ｐゴシック" charset="0"/>
                <a:cs typeface="ＭＳ Ｐゴシック" charset="0"/>
              </a:rPr>
              <a:t>InSight Mission (2016)</a:t>
            </a:r>
          </a:p>
        </p:txBody>
      </p:sp>
      <p:sp>
        <p:nvSpPr>
          <p:cNvPr id="149506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marL="0" indent="0">
              <a:buFont typeface="Wingdings" charset="0"/>
              <a:buNone/>
            </a:pPr>
            <a:r>
              <a:rPr lang="en-US">
                <a:latin typeface="Tw Cen MT" charset="0"/>
                <a:ea typeface="ＭＳ Ｐゴシック" charset="0"/>
                <a:cs typeface="ＭＳ Ｐゴシック" charset="0"/>
                <a:hlinkClick r:id="rId2"/>
              </a:rPr>
              <a:t>http://www.space.com/17208-what-s-inside-mars-nasa-s-insight-mission-will-probe-deep-video.html</a:t>
            </a:r>
            <a:endParaRPr lang="en-US">
              <a:latin typeface="Tw Cen MT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</a:pPr>
            <a:endParaRPr lang="en-US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9507" name="Picture 3" descr="insight-mars-landing-sit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43188"/>
            <a:ext cx="73025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457200"/>
            <a:ext cx="9144000" cy="6400800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400" dirty="0" smtClean="0">
                <a:latin typeface="Tw Cen MT" charset="0"/>
                <a:ea typeface="ＭＳ Ｐゴシック" charset="0"/>
                <a:cs typeface="ＭＳ Ｐゴシック" charset="0"/>
              </a:rPr>
              <a:t>H. Features not easily seen at opposition – </a:t>
            </a:r>
            <a:endParaRPr lang="en-US" sz="4400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4400" dirty="0" smtClean="0">
                <a:latin typeface="Tw Cen MT" charset="0"/>
                <a:ea typeface="ＭＳ Ｐゴシック" charset="0"/>
                <a:cs typeface="ＭＳ Ｐゴシック" charset="0"/>
              </a:rPr>
              <a:t>I. </a:t>
            </a: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Bright </a:t>
            </a:r>
            <a:r>
              <a:rPr lang="en-US" sz="4400" dirty="0">
                <a:solidFill>
                  <a:srgbClr val="1CC9D9"/>
                </a:solidFill>
                <a:latin typeface="Tw Cen MT" charset="0"/>
                <a:ea typeface="ＭＳ Ｐゴシック" charset="0"/>
                <a:cs typeface="ＭＳ Ｐゴシック" charset="0"/>
              </a:rPr>
              <a:t>polar caps</a:t>
            </a:r>
            <a:endParaRPr lang="en-US" sz="4400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   1. Grow / diminish seasonally</a:t>
            </a:r>
          </a:p>
          <a:p>
            <a:pPr eaLnBrk="1" hangingPunct="1">
              <a:buFont typeface="Wingdings" charset="0"/>
              <a:buNone/>
            </a:pP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   2. Mostly frozen </a:t>
            </a:r>
            <a:r>
              <a:rPr lang="en-US" sz="4400" dirty="0">
                <a:solidFill>
                  <a:srgbClr val="27E10B"/>
                </a:solidFill>
                <a:latin typeface="Tw Cen MT" charset="0"/>
                <a:ea typeface="ＭＳ Ｐゴシック" charset="0"/>
                <a:cs typeface="ＭＳ Ｐゴシック" charset="0"/>
              </a:rPr>
              <a:t>CO</a:t>
            </a:r>
            <a:r>
              <a:rPr lang="en-US" sz="4400" baseline="-25000" dirty="0">
                <a:solidFill>
                  <a:srgbClr val="27E10B"/>
                </a:solidFill>
                <a:latin typeface="Tw Cen MT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sz="4400" dirty="0">
                <a:solidFill>
                  <a:srgbClr val="1CC9D9"/>
                </a:solidFill>
                <a:latin typeface="Tw Cen MT" charset="0"/>
                <a:ea typeface="ＭＳ Ｐゴシック" charset="0"/>
                <a:cs typeface="ＭＳ Ｐゴシック" charset="0"/>
              </a:rPr>
              <a:t>H</a:t>
            </a:r>
            <a:r>
              <a:rPr lang="en-US" sz="4400" baseline="-25000" dirty="0">
                <a:solidFill>
                  <a:srgbClr val="1CC9D9"/>
                </a:solidFill>
                <a:latin typeface="Tw Cen MT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4400" dirty="0">
                <a:solidFill>
                  <a:srgbClr val="1CC9D9"/>
                </a:solidFill>
                <a:latin typeface="Tw Cen MT" charset="0"/>
                <a:ea typeface="ＭＳ Ｐゴシック" charset="0"/>
                <a:cs typeface="ＭＳ Ｐゴシック" charset="0"/>
              </a:rPr>
              <a:t>O</a:t>
            </a:r>
            <a:endParaRPr lang="en-US" sz="4400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4400" dirty="0" smtClean="0">
                <a:latin typeface="Tw Cen MT" charset="0"/>
                <a:ea typeface="ＭＳ Ｐゴシック" charset="0"/>
                <a:cs typeface="ＭＳ Ｐゴシック" charset="0"/>
              </a:rPr>
              <a:t>J. </a:t>
            </a: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Dark features change - </a:t>
            </a:r>
            <a:r>
              <a:rPr lang="en-US" sz="4400" u="sng" dirty="0">
                <a:latin typeface="Tw Cen MT" charset="0"/>
                <a:ea typeface="ＭＳ Ｐゴシック" charset="0"/>
                <a:cs typeface="ＭＳ Ｐゴシック" charset="0"/>
              </a:rPr>
              <a:t>dust</a:t>
            </a:r>
          </a:p>
          <a:p>
            <a:pPr eaLnBrk="1" hangingPunct="1">
              <a:buFont typeface="Wingdings" charset="0"/>
              <a:buNone/>
            </a:pP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      storms / </a:t>
            </a:r>
            <a:r>
              <a:rPr lang="en-US" sz="4400" u="sng" dirty="0">
                <a:latin typeface="Tw Cen MT" charset="0"/>
                <a:ea typeface="ＭＳ Ｐゴシック" charset="0"/>
                <a:cs typeface="ＭＳ Ｐゴシック" charset="0"/>
              </a:rPr>
              <a:t>winds</a:t>
            </a: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  (Mariner 9)</a:t>
            </a: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3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04" r="-4204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>
    <p:cover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w Cen MT" charset="0"/>
                <a:ea typeface="ＭＳ Ｐゴシック" charset="0"/>
                <a:cs typeface="ＭＳ Ｐゴシック" charset="0"/>
              </a:rPr>
              <a:t>Dust devils on Mars!</a:t>
            </a:r>
          </a:p>
        </p:txBody>
      </p:sp>
      <p:pic>
        <p:nvPicPr>
          <p:cNvPr id="157699" name="Martian dustdevils video clips!!!.gif" descr="/Users/teacher/Desktop/ASTRONOMY/Astronomy Pics:Clips/MARS/Martian dustdevils video clips!!!.gif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0" fill="hold"/>
                                        <p:tgtEl>
                                          <p:spTgt spid="1576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769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76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76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69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533400"/>
            <a:ext cx="9525000" cy="6553200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z="4400" dirty="0" smtClean="0">
                <a:latin typeface="Tw Cen MT" charset="0"/>
                <a:ea typeface="ＭＳ Ｐゴシック" charset="0"/>
                <a:cs typeface="ＭＳ Ｐゴシック" charset="0"/>
              </a:rPr>
              <a:t>III. </a:t>
            </a: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Surface </a:t>
            </a: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of </a:t>
            </a:r>
            <a:r>
              <a:rPr lang="en-US" sz="4400" smtClean="0">
                <a:latin typeface="Tw Cen MT" charset="0"/>
                <a:ea typeface="ＭＳ Ｐゴシック" charset="0"/>
                <a:cs typeface="ＭＳ Ｐゴシック" charset="0"/>
              </a:rPr>
              <a:t>Mars  (Sec 5.7)</a:t>
            </a:r>
            <a:endParaRPr lang="en-US" sz="4400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 A. Large scale topography</a:t>
            </a:r>
          </a:p>
          <a:p>
            <a:pPr eaLnBrk="1" hangingPunct="1">
              <a:buFont typeface="Wingdings" charset="0"/>
              <a:buNone/>
            </a:pP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   1.Maps- </a:t>
            </a:r>
            <a:r>
              <a:rPr lang="en-US" sz="4400" i="1" dirty="0">
                <a:solidFill>
                  <a:srgbClr val="21C00A"/>
                </a:solidFill>
                <a:latin typeface="Tw Cen MT" charset="0"/>
                <a:ea typeface="ＭＳ Ｐゴシック" charset="0"/>
                <a:cs typeface="ＭＳ Ｐゴシック" charset="0"/>
              </a:rPr>
              <a:t>Viking</a:t>
            </a: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&amp; </a:t>
            </a:r>
            <a:r>
              <a:rPr lang="en-US" sz="4400" i="1" dirty="0">
                <a:solidFill>
                  <a:srgbClr val="B2110D"/>
                </a:solidFill>
                <a:latin typeface="Tw Cen MT" charset="0"/>
                <a:ea typeface="ＭＳ Ｐゴシック" charset="0"/>
                <a:cs typeface="ＭＳ Ｐゴシック" charset="0"/>
              </a:rPr>
              <a:t>Global Surveyor</a:t>
            </a:r>
            <a:endParaRPr lang="en-US" sz="4400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   2. Hemispheres</a:t>
            </a:r>
          </a:p>
          <a:p>
            <a:pPr eaLnBrk="1" hangingPunct="1">
              <a:buFont typeface="Wingdings" charset="0"/>
              <a:buNone/>
            </a:pP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     a. </a:t>
            </a:r>
            <a:r>
              <a:rPr lang="en-US" sz="4400" dirty="0">
                <a:solidFill>
                  <a:srgbClr val="1D32D9"/>
                </a:solidFill>
                <a:latin typeface="Tw Cen MT" charset="0"/>
                <a:ea typeface="ＭＳ Ｐゴシック" charset="0"/>
                <a:cs typeface="ＭＳ Ｐゴシック" charset="0"/>
              </a:rPr>
              <a:t>North</a:t>
            </a: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- lava plains (~ </a:t>
            </a:r>
            <a:r>
              <a:rPr lang="en-US" sz="4400" dirty="0" err="1">
                <a:latin typeface="Tw Cen MT" charset="0"/>
                <a:ea typeface="ＭＳ Ｐゴシック" charset="0"/>
                <a:cs typeface="ＭＳ Ｐゴシック" charset="0"/>
              </a:rPr>
              <a:t>maria</a:t>
            </a: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)</a:t>
            </a:r>
          </a:p>
          <a:p>
            <a:pPr eaLnBrk="1" hangingPunct="1">
              <a:buFont typeface="Wingdings" charset="0"/>
              <a:buNone/>
            </a:pP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       </a:t>
            </a:r>
            <a:r>
              <a:rPr lang="en-US" sz="4400" dirty="0" err="1">
                <a:latin typeface="Tw Cen MT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. Larger lava plains than M or E</a:t>
            </a:r>
          </a:p>
          <a:p>
            <a:pPr eaLnBrk="1" hangingPunct="1">
              <a:buFont typeface="Wingdings" charset="0"/>
              <a:buNone/>
            </a:pP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      ii. Fewer craters - </a:t>
            </a:r>
            <a:r>
              <a:rPr lang="en-US" sz="4400" i="1" dirty="0">
                <a:latin typeface="Tw Cen MT" charset="0"/>
                <a:ea typeface="ＭＳ Ｐゴシック" charset="0"/>
                <a:cs typeface="ＭＳ Ｐゴシック" charset="0"/>
              </a:rPr>
              <a:t>younger</a:t>
            </a: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surf.</a:t>
            </a:r>
          </a:p>
          <a:p>
            <a:pPr eaLnBrk="1" hangingPunct="1">
              <a:buFont typeface="Wingdings" charset="0"/>
              <a:buNone/>
            </a:pP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     iii. </a:t>
            </a:r>
            <a:r>
              <a:rPr lang="en-US" sz="4400" i="1" dirty="0">
                <a:latin typeface="Tw Cen MT" charset="0"/>
                <a:ea typeface="ＭＳ Ｐゴシック" charset="0"/>
                <a:cs typeface="ＭＳ Ｐゴシック" charset="0"/>
              </a:rPr>
              <a:t>Lower elevation</a:t>
            </a:r>
            <a:endParaRPr lang="en-US" sz="4400" dirty="0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 b. </a:t>
            </a:r>
            <a:r>
              <a:rPr lang="en-US" sz="4400">
                <a:solidFill>
                  <a:srgbClr val="B2110D"/>
                </a:solidFill>
                <a:latin typeface="Tw Cen MT" charset="0"/>
                <a:ea typeface="ＭＳ Ｐゴシック" charset="0"/>
                <a:cs typeface="ＭＳ Ｐゴシック" charset="0"/>
              </a:rPr>
              <a:t>South</a:t>
            </a:r>
            <a:endParaRPr lang="en-US" sz="440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   i. Heavily-cratered highlands</a:t>
            </a:r>
          </a:p>
          <a:p>
            <a:pPr eaLnBrk="1" hangingPunct="1"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  ii. Older, original crust  (4 bill. yrs)</a:t>
            </a:r>
          </a:p>
          <a:p>
            <a:pPr eaLnBrk="1" hangingPunct="1"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 iii. Sits 5 km (~ 3 miles) above N.</a:t>
            </a:r>
          </a:p>
          <a:p>
            <a:pPr eaLnBrk="1" hangingPunct="1"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3. </a:t>
            </a:r>
            <a:r>
              <a:rPr lang="en-US" sz="4400">
                <a:solidFill>
                  <a:srgbClr val="136293"/>
                </a:solidFill>
                <a:latin typeface="Tw Cen MT" charset="0"/>
                <a:ea typeface="ＭＳ Ｐゴシック" charset="0"/>
                <a:cs typeface="ＭＳ Ｐゴシック" charset="0"/>
              </a:rPr>
              <a:t>Tharsis bulge</a:t>
            </a: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- only </a:t>
            </a:r>
            <a:r>
              <a:rPr lang="ja-JP" altLang="en-US" sz="4400">
                <a:latin typeface="Tw Cen MT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4400">
                <a:latin typeface="Tw Cen MT" charset="0"/>
                <a:ea typeface="ＭＳ Ｐゴシック" charset="0"/>
                <a:cs typeface="ＭＳ Ｐゴシック" charset="0"/>
              </a:rPr>
              <a:t>continent</a:t>
            </a:r>
            <a:r>
              <a:rPr lang="ja-JP" altLang="en-US" sz="4400">
                <a:latin typeface="Tw Cen MT" charset="0"/>
                <a:ea typeface="ＭＳ Ｐゴシック" charset="0"/>
                <a:cs typeface="ＭＳ Ｐゴシック" charset="0"/>
              </a:rPr>
              <a:t>”</a:t>
            </a:r>
            <a:endParaRPr lang="en-US" altLang="ja-JP" sz="440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 a. Rises ~ 6 miles above equator</a:t>
            </a:r>
          </a:p>
          <a:p>
            <a:pPr eaLnBrk="1" hangingPunct="1"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 b. Size of N. America</a:t>
            </a:r>
          </a:p>
          <a:p>
            <a:pPr eaLnBrk="1" hangingPunct="1"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 c. Youngest region (2-3 billion yrs.)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457200"/>
            <a:ext cx="9144000" cy="6400800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 4. </a:t>
            </a:r>
            <a:r>
              <a:rPr lang="en-US" sz="4400">
                <a:solidFill>
                  <a:srgbClr val="93167C"/>
                </a:solidFill>
                <a:latin typeface="Tw Cen MT" charset="0"/>
                <a:ea typeface="ＭＳ Ｐゴシック" charset="0"/>
                <a:cs typeface="ＭＳ Ｐゴシック" charset="0"/>
              </a:rPr>
              <a:t>Hellas Basin</a:t>
            </a:r>
            <a:endParaRPr lang="en-US" sz="440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   a. Lowest pt. on Mars</a:t>
            </a:r>
          </a:p>
          <a:p>
            <a:pPr eaLnBrk="1" hangingPunct="1"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   b. Opposite side of </a:t>
            </a:r>
          </a:p>
          <a:p>
            <a:pPr eaLnBrk="1" hangingPunct="1"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       Tharsis bulge</a:t>
            </a:r>
          </a:p>
          <a:p>
            <a:pPr eaLnBrk="1" hangingPunct="1"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   c. Floor ~ 5.6 miles below rim</a:t>
            </a:r>
          </a:p>
          <a:p>
            <a:pPr eaLnBrk="1" hangingPunct="1"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   d. Impact feature</a:t>
            </a:r>
          </a:p>
          <a:p>
            <a:pPr eaLnBrk="1" hangingPunct="1">
              <a:buFont typeface="Wingdings" charset="0"/>
              <a:buNone/>
            </a:pPr>
            <a:endParaRPr lang="en-US" sz="4400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734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-609600"/>
            <a:ext cx="30384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3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0"/>
            <a:ext cx="5283200" cy="60960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B. Largest volcanoes in solar syst.</a:t>
            </a:r>
          </a:p>
          <a:p>
            <a:pPr eaLnBrk="1" hangingPunct="1"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 1. 4 largest on Tharsis bulge</a:t>
            </a:r>
          </a:p>
          <a:p>
            <a:pPr eaLnBrk="1" hangingPunct="1"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   a. </a:t>
            </a:r>
            <a:r>
              <a:rPr lang="en-US" sz="4400">
                <a:solidFill>
                  <a:srgbClr val="A61C12"/>
                </a:solidFill>
                <a:latin typeface="Tw Cen MT" charset="0"/>
                <a:ea typeface="ＭＳ Ｐゴシック" charset="0"/>
                <a:cs typeface="ＭＳ Ｐゴシック" charset="0"/>
              </a:rPr>
              <a:t>OLYMPUS MONS</a:t>
            </a:r>
          </a:p>
          <a:p>
            <a:pPr eaLnBrk="1" hangingPunct="1">
              <a:buFont typeface="Wingdings" charset="0"/>
              <a:buNone/>
            </a:pPr>
            <a:r>
              <a:rPr lang="en-US" sz="4400">
                <a:solidFill>
                  <a:srgbClr val="A61C12"/>
                </a:solidFill>
                <a:latin typeface="Tw Cen MT" charset="0"/>
                <a:ea typeface="ＭＳ Ｐゴシック" charset="0"/>
                <a:cs typeface="ＭＳ Ｐゴシック" charset="0"/>
              </a:rPr>
              <a:t>      </a:t>
            </a: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i. &gt;400 mile wide base (Texas)</a:t>
            </a:r>
          </a:p>
          <a:p>
            <a:pPr eaLnBrk="1" hangingPunct="1"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    ii. Rises &gt;15 miles above plain!</a:t>
            </a:r>
          </a:p>
          <a:p>
            <a:pPr eaLnBrk="1" hangingPunct="1"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   iii. 2.5 x taller than Mt. Everest</a:t>
            </a:r>
          </a:p>
          <a:p>
            <a:pPr eaLnBrk="1" hangingPunct="1"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   iv. Mauna Kea - 75 miles / 5.6 mi</a:t>
            </a:r>
          </a:p>
          <a:p>
            <a:pPr eaLnBrk="1" hangingPunct="1"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    v. Its </a:t>
            </a:r>
            <a:r>
              <a:rPr lang="en-US" sz="4400">
                <a:solidFill>
                  <a:srgbClr val="93167C"/>
                </a:solidFill>
                <a:latin typeface="Tw Cen MT" charset="0"/>
                <a:ea typeface="ＭＳ Ｐゴシック" charset="0"/>
                <a:cs typeface="ＭＳ Ｐゴシック" charset="0"/>
              </a:rPr>
              <a:t>caldera</a:t>
            </a: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- 50 miles wide!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657600"/>
            <a:ext cx="3962400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4876800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0"/>
            <a:ext cx="3581400" cy="2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533400"/>
            <a:ext cx="9144000" cy="6477000"/>
          </a:xfrm>
        </p:spPr>
        <p:txBody>
          <a:bodyPr/>
          <a:lstStyle/>
          <a:p>
            <a:pPr marL="857250" indent="-857250" eaLnBrk="1" hangingPunct="1">
              <a:lnSpc>
                <a:spcPct val="90000"/>
              </a:lnSpc>
              <a:buFont typeface="Times" charset="0"/>
              <a:buAutoNum type="romanUcPeriod"/>
            </a:pPr>
            <a:r>
              <a:rPr lang="en-US" sz="4000" dirty="0">
                <a:latin typeface="Tw Cen MT" charset="0"/>
                <a:ea typeface="ＭＳ Ｐゴシック" charset="0"/>
                <a:cs typeface="ＭＳ Ｐゴシック" charset="0"/>
              </a:rPr>
              <a:t>Orbital </a:t>
            </a:r>
            <a:r>
              <a:rPr lang="en-US" sz="4000" dirty="0" smtClean="0">
                <a:latin typeface="Tw Cen MT" charset="0"/>
                <a:ea typeface="ＭＳ Ｐゴシック" charset="0"/>
                <a:cs typeface="ＭＳ Ｐゴシック" charset="0"/>
              </a:rPr>
              <a:t>Properties    </a:t>
            </a:r>
            <a:r>
              <a:rPr lang="en-US" sz="3200" dirty="0" smtClean="0">
                <a:latin typeface="Tw Cen MT" charset="0"/>
                <a:ea typeface="ＭＳ Ｐゴシック" charset="0"/>
                <a:cs typeface="ＭＳ Ｐゴシック" charset="0"/>
              </a:rPr>
              <a:t>(Sec 5.5)</a:t>
            </a:r>
            <a:endParaRPr lang="en-US" sz="3200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marL="857250" indent="-857250" eaLnBrk="1" hangingPunct="1">
              <a:lnSpc>
                <a:spcPct val="90000"/>
              </a:lnSpc>
              <a:buFont typeface="Times" charset="0"/>
              <a:buNone/>
            </a:pPr>
            <a:r>
              <a:rPr lang="en-US" sz="4000" dirty="0">
                <a:latin typeface="Tw Cen MT" charset="0"/>
                <a:ea typeface="ＭＳ Ｐゴシック" charset="0"/>
                <a:cs typeface="ＭＳ Ｐゴシック" charset="0"/>
              </a:rPr>
              <a:t>  A. Outermost </a:t>
            </a:r>
            <a:r>
              <a:rPr lang="en-US" sz="4000" dirty="0">
                <a:solidFill>
                  <a:srgbClr val="1A2BD9"/>
                </a:solidFill>
                <a:latin typeface="Tw Cen MT" charset="0"/>
                <a:ea typeface="ＭＳ Ｐゴシック" charset="0"/>
                <a:cs typeface="ＭＳ Ｐゴシック" charset="0"/>
              </a:rPr>
              <a:t>terrestrial</a:t>
            </a:r>
            <a:r>
              <a:rPr lang="en-US" sz="4000" dirty="0">
                <a:latin typeface="Tw Cen MT" charset="0"/>
                <a:ea typeface="ＭＳ Ｐゴシック" charset="0"/>
                <a:cs typeface="ＭＳ Ｐゴシック" charset="0"/>
              </a:rPr>
              <a:t> planet</a:t>
            </a:r>
          </a:p>
          <a:p>
            <a:pPr marL="857250" indent="-857250" eaLnBrk="1" hangingPunct="1">
              <a:lnSpc>
                <a:spcPct val="90000"/>
              </a:lnSpc>
              <a:buFont typeface="Times" charset="0"/>
              <a:buNone/>
            </a:pPr>
            <a:r>
              <a:rPr lang="en-US" sz="4000" dirty="0">
                <a:latin typeface="Tw Cen MT" charset="0"/>
                <a:ea typeface="ＭＳ Ｐゴシック" charset="0"/>
                <a:cs typeface="ＭＳ Ｐゴシック" charset="0"/>
              </a:rPr>
              <a:t>  B. Large </a:t>
            </a:r>
            <a:r>
              <a:rPr lang="en-US" sz="4000" dirty="0">
                <a:solidFill>
                  <a:srgbClr val="B2110D"/>
                </a:solidFill>
                <a:latin typeface="Tw Cen MT" charset="0"/>
                <a:ea typeface="ＭＳ Ｐゴシック" charset="0"/>
                <a:cs typeface="ＭＳ Ｐゴシック" charset="0"/>
              </a:rPr>
              <a:t>eccentricity </a:t>
            </a:r>
            <a:r>
              <a:rPr lang="en-US" sz="4000" dirty="0">
                <a:latin typeface="Tw Cen MT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4000" b="1" dirty="0">
                <a:latin typeface="Tw Cen MT" charset="0"/>
                <a:ea typeface="ＭＳ Ｐゴシック" charset="0"/>
                <a:cs typeface="ＭＳ Ｐゴシック" charset="0"/>
              </a:rPr>
              <a:t>.</a:t>
            </a:r>
            <a:r>
              <a:rPr lang="en-US" sz="4000" dirty="0">
                <a:latin typeface="Tw Cen MT" charset="0"/>
                <a:ea typeface="ＭＳ Ｐゴシック" charset="0"/>
                <a:cs typeface="ＭＳ Ｐゴシック" charset="0"/>
              </a:rPr>
              <a:t>093)</a:t>
            </a:r>
          </a:p>
          <a:p>
            <a:pPr marL="857250" indent="-857250" eaLnBrk="1" hangingPunct="1">
              <a:lnSpc>
                <a:spcPct val="90000"/>
              </a:lnSpc>
              <a:buFont typeface="Times" charset="0"/>
              <a:buNone/>
            </a:pPr>
            <a:r>
              <a:rPr lang="en-US" sz="4000" dirty="0">
                <a:latin typeface="Tw Cen MT" charset="0"/>
                <a:ea typeface="ＭＳ Ｐゴシック" charset="0"/>
                <a:cs typeface="ＭＳ Ｐゴシック" charset="0"/>
              </a:rPr>
              <a:t>    1. 2nd most </a:t>
            </a:r>
            <a:r>
              <a:rPr lang="en-US" sz="4000" dirty="0" smtClean="0">
                <a:latin typeface="Tw Cen MT" charset="0"/>
                <a:ea typeface="ＭＳ Ｐゴシック" charset="0"/>
                <a:cs typeface="ＭＳ Ｐゴシック" charset="0"/>
              </a:rPr>
              <a:t>elongated (1.38 </a:t>
            </a:r>
            <a:r>
              <a:rPr lang="en-US" sz="4000" dirty="0">
                <a:latin typeface="Tw Cen MT" charset="0"/>
                <a:ea typeface="ＭＳ Ｐゴシック" charset="0"/>
                <a:cs typeface="ＭＳ Ｐゴシック" charset="0"/>
              </a:rPr>
              <a:t>- 1.67 </a:t>
            </a:r>
            <a:r>
              <a:rPr lang="en-US" sz="4000" dirty="0" smtClean="0">
                <a:solidFill>
                  <a:srgbClr val="B2110D"/>
                </a:solidFill>
                <a:latin typeface="Tw Cen MT" charset="0"/>
                <a:ea typeface="ＭＳ Ｐゴシック" charset="0"/>
                <a:cs typeface="ＭＳ Ｐゴシック" charset="0"/>
              </a:rPr>
              <a:t>AU)</a:t>
            </a:r>
            <a:endParaRPr lang="en-US" sz="4000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marL="857250" indent="-857250" eaLnBrk="1" hangingPunct="1">
              <a:lnSpc>
                <a:spcPct val="90000"/>
              </a:lnSpc>
              <a:buFont typeface="Times" charset="0"/>
              <a:buNone/>
            </a:pPr>
            <a:r>
              <a:rPr lang="en-US" sz="4000" dirty="0">
                <a:latin typeface="Tw Cen MT" charset="0"/>
                <a:ea typeface="ＭＳ Ｐゴシック" charset="0"/>
                <a:cs typeface="ＭＳ Ｐゴシック" charset="0"/>
              </a:rPr>
              <a:t>    2. </a:t>
            </a:r>
            <a:r>
              <a:rPr lang="en-US" sz="4000" dirty="0" smtClean="0">
                <a:latin typeface="Tw Cen MT" charset="0"/>
                <a:ea typeface="ＭＳ Ｐゴシック" charset="0"/>
                <a:cs typeface="ＭＳ Ｐゴシック" charset="0"/>
              </a:rPr>
              <a:t>Sunlight </a:t>
            </a:r>
            <a:r>
              <a:rPr lang="en-US" sz="4000" dirty="0" smtClean="0">
                <a:solidFill>
                  <a:schemeClr val="tx2"/>
                </a:solidFill>
                <a:latin typeface="Tw Cen MT" charset="0"/>
                <a:ea typeface="ＭＳ Ｐゴシック" charset="0"/>
                <a:cs typeface="ＭＳ Ｐゴシック" charset="0"/>
              </a:rPr>
              <a:t>45%</a:t>
            </a:r>
            <a:r>
              <a:rPr lang="en-US" sz="4000" dirty="0" smtClean="0">
                <a:solidFill>
                  <a:srgbClr val="D5B307"/>
                </a:solidFill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>
                <a:latin typeface="Tw Cen MT" charset="0"/>
                <a:ea typeface="ＭＳ Ｐゴシック" charset="0"/>
                <a:cs typeface="ＭＳ Ｐゴシック" charset="0"/>
              </a:rPr>
              <a:t>more </a:t>
            </a:r>
            <a:r>
              <a:rPr lang="en-US" sz="3600" dirty="0" smtClean="0">
                <a:latin typeface="Tw Cen MT" charset="0"/>
                <a:ea typeface="ＭＳ Ｐゴシック" charset="0"/>
                <a:cs typeface="ＭＳ Ｐゴシック" charset="0"/>
              </a:rPr>
              <a:t>intense </a:t>
            </a:r>
            <a:r>
              <a:rPr lang="en-US" sz="4000" dirty="0" smtClean="0">
                <a:latin typeface="Tw Cen MT" charset="0"/>
                <a:ea typeface="ＭＳ Ｐゴシック" charset="0"/>
                <a:cs typeface="ＭＳ Ｐゴシック" charset="0"/>
              </a:rPr>
              <a:t>at perihelion</a:t>
            </a:r>
            <a:endParaRPr lang="en-US" sz="4000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marL="857250" indent="-857250" eaLnBrk="1" hangingPunct="1">
              <a:lnSpc>
                <a:spcPct val="90000"/>
              </a:lnSpc>
              <a:buFont typeface="Times" charset="0"/>
              <a:buNone/>
            </a:pPr>
            <a:r>
              <a:rPr lang="en-US" sz="4000" dirty="0">
                <a:latin typeface="Tw Cen MT" charset="0"/>
                <a:ea typeface="ＭＳ Ｐゴシック" charset="0"/>
                <a:cs typeface="ＭＳ Ｐゴシック" charset="0"/>
              </a:rPr>
              <a:t>  C. Mars can be seen far from Sun</a:t>
            </a:r>
          </a:p>
          <a:p>
            <a:pPr marL="857250" indent="-857250" eaLnBrk="1" hangingPunct="1">
              <a:lnSpc>
                <a:spcPct val="90000"/>
              </a:lnSpc>
              <a:buFont typeface="Times" charset="0"/>
              <a:buNone/>
            </a:pPr>
            <a:r>
              <a:rPr lang="en-US" sz="4000" dirty="0">
                <a:latin typeface="Tw Cen MT" charset="0"/>
                <a:ea typeface="ＭＳ Ｐゴシック" charset="0"/>
                <a:cs typeface="ＭＳ Ｐゴシック" charset="0"/>
              </a:rPr>
              <a:t>    1. Best seen at </a:t>
            </a:r>
            <a:r>
              <a:rPr lang="en-US" sz="4000" dirty="0">
                <a:solidFill>
                  <a:srgbClr val="B2110D"/>
                </a:solidFill>
                <a:latin typeface="Tw Cen MT" charset="0"/>
                <a:ea typeface="ＭＳ Ｐゴシック" charset="0"/>
                <a:cs typeface="ＭＳ Ｐゴシック" charset="0"/>
              </a:rPr>
              <a:t>opposition </a:t>
            </a:r>
            <a:r>
              <a:rPr lang="en-US" sz="4000" dirty="0">
                <a:latin typeface="Tw Cen MT" charset="0"/>
                <a:ea typeface="ＭＳ Ｐゴシック" charset="0"/>
                <a:cs typeface="ＭＳ Ｐゴシック" charset="0"/>
              </a:rPr>
              <a:t>(~every 2 yrs.)</a:t>
            </a:r>
          </a:p>
          <a:p>
            <a:pPr marL="857250" indent="-857250" eaLnBrk="1" hangingPunct="1">
              <a:lnSpc>
                <a:spcPct val="90000"/>
              </a:lnSpc>
              <a:buFont typeface="Times" charset="0"/>
              <a:buNone/>
            </a:pPr>
            <a:r>
              <a:rPr lang="en-US" sz="4000" dirty="0">
                <a:latin typeface="Tw Cen MT" charset="0"/>
                <a:ea typeface="ＭＳ Ｐゴシック" charset="0"/>
                <a:cs typeface="ＭＳ Ｐゴシック" charset="0"/>
              </a:rPr>
              <a:t>    2. Closest approach -  </a:t>
            </a:r>
            <a:r>
              <a:rPr lang="en-US" sz="4000" b="1" dirty="0">
                <a:latin typeface="Tw Cen MT" charset="0"/>
                <a:ea typeface="ＭＳ Ｐゴシック" charset="0"/>
                <a:cs typeface="ＭＳ Ｐゴシック" charset="0"/>
              </a:rPr>
              <a:t>.</a:t>
            </a:r>
            <a:r>
              <a:rPr lang="en-US" sz="4000" dirty="0">
                <a:latin typeface="Tw Cen MT" charset="0"/>
                <a:ea typeface="ＭＳ Ｐゴシック" charset="0"/>
                <a:cs typeface="ＭＳ Ｐゴシック" charset="0"/>
              </a:rPr>
              <a:t>37 AU</a:t>
            </a:r>
          </a:p>
          <a:p>
            <a:pPr marL="857250" indent="-857250" eaLnBrk="1" hangingPunct="1">
              <a:lnSpc>
                <a:spcPct val="90000"/>
              </a:lnSpc>
              <a:buFont typeface="Times" charset="0"/>
              <a:buNone/>
            </a:pPr>
            <a:endParaRPr lang="en-US" sz="4000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marL="857250" indent="-857250" eaLnBrk="1" hangingPunct="1">
              <a:lnSpc>
                <a:spcPct val="90000"/>
              </a:lnSpc>
              <a:buFont typeface="Times" charset="0"/>
              <a:buNone/>
            </a:pPr>
            <a:r>
              <a:rPr lang="en-US" sz="40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857250" indent="-857250" eaLnBrk="1" hangingPunct="1">
              <a:lnSpc>
                <a:spcPct val="90000"/>
              </a:lnSpc>
              <a:buFont typeface="Times" charset="0"/>
              <a:buNone/>
            </a:pPr>
            <a:endParaRPr lang="en-US" sz="4000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marL="857250" indent="-857250" eaLnBrk="1" hangingPunct="1">
              <a:lnSpc>
                <a:spcPct val="90000"/>
              </a:lnSpc>
              <a:buFont typeface="Times" charset="0"/>
              <a:buNone/>
            </a:pPr>
            <a:endParaRPr lang="en-US" sz="4000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marL="857250" indent="-857250" eaLnBrk="1" hangingPunct="1">
              <a:lnSpc>
                <a:spcPct val="90000"/>
              </a:lnSpc>
              <a:buFont typeface="Times" charset="0"/>
              <a:buNone/>
            </a:pPr>
            <a:endParaRPr lang="en-US" sz="4000" dirty="0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818" name="TextBox 1"/>
          <p:cNvSpPr txBox="1">
            <a:spLocks noChangeArrowheads="1"/>
          </p:cNvSpPr>
          <p:nvPr/>
        </p:nvSpPr>
        <p:spPr bwMode="auto">
          <a:xfrm>
            <a:off x="14288" y="0"/>
            <a:ext cx="91297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Named after the Roman god of ____.   Is there liquid water?  Life???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3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27" r="-4027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3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04" r="-4204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381000"/>
            <a:ext cx="9372600" cy="6477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dirty="0">
                <a:latin typeface="Tw Cen MT" charset="0"/>
                <a:ea typeface="ＭＳ Ｐゴシック" charset="0"/>
                <a:cs typeface="ＭＳ Ｐゴシック" charset="0"/>
              </a:rPr>
              <a:t>    </a:t>
            </a:r>
            <a:r>
              <a:rPr lang="en-US" sz="4000" dirty="0">
                <a:latin typeface="Tw Cen MT" charset="0"/>
                <a:ea typeface="ＭＳ Ｐゴシック" charset="0"/>
                <a:cs typeface="ＭＳ Ｐゴシック" charset="0"/>
              </a:rPr>
              <a:t>b. Other 3:  </a:t>
            </a:r>
            <a:r>
              <a:rPr lang="en-US" sz="4000" i="1" dirty="0">
                <a:latin typeface="Tw Cen MT" charset="0"/>
                <a:ea typeface="ＭＳ Ｐゴシック" charset="0"/>
                <a:cs typeface="ＭＳ Ｐゴシック" charset="0"/>
              </a:rPr>
              <a:t>only</a:t>
            </a:r>
            <a:r>
              <a:rPr lang="en-US" sz="4000" dirty="0">
                <a:latin typeface="Tw Cen MT" charset="0"/>
                <a:ea typeface="ＭＳ Ｐゴシック" charset="0"/>
                <a:cs typeface="ＭＳ Ｐゴシック" charset="0"/>
              </a:rPr>
              <a:t> 11 miles high!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000" dirty="0">
                <a:latin typeface="Tw Cen MT" charset="0"/>
                <a:ea typeface="ＭＳ Ｐゴシック" charset="0"/>
                <a:cs typeface="ＭＳ Ｐゴシック" charset="0"/>
              </a:rPr>
              <a:t>  2. All </a:t>
            </a:r>
            <a:r>
              <a:rPr lang="en-US" sz="4000" dirty="0">
                <a:solidFill>
                  <a:srgbClr val="A61C12"/>
                </a:solidFill>
                <a:latin typeface="Tw Cen MT" charset="0"/>
                <a:ea typeface="ＭＳ Ｐゴシック" charset="0"/>
                <a:cs typeface="ＭＳ Ｐゴシック" charset="0"/>
              </a:rPr>
              <a:t>shield volcanoes</a:t>
            </a:r>
            <a:r>
              <a:rPr lang="en-US" sz="4000" dirty="0">
                <a:latin typeface="Tw Cen MT" charset="0"/>
                <a:ea typeface="ＭＳ Ｐゴシック" charset="0"/>
                <a:cs typeface="ＭＳ Ｐゴシック" charset="0"/>
              </a:rPr>
              <a:t> (no plate t.)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000" dirty="0">
                <a:latin typeface="Tw Cen MT" charset="0"/>
                <a:ea typeface="ＭＳ Ｐゴシック" charset="0"/>
                <a:cs typeface="ＭＳ Ｐゴシック" charset="0"/>
              </a:rPr>
              <a:t>  3. Avg. </a:t>
            </a:r>
            <a:r>
              <a:rPr lang="en-US" sz="4000" dirty="0">
                <a:solidFill>
                  <a:srgbClr val="0E11A2"/>
                </a:solidFill>
                <a:latin typeface="Tw Cen MT" charset="0"/>
                <a:ea typeface="ＭＳ Ｐゴシック" charset="0"/>
                <a:cs typeface="ＭＳ Ｐゴシック" charset="0"/>
              </a:rPr>
              <a:t>2.5 x</a:t>
            </a:r>
            <a:r>
              <a:rPr lang="en-US" sz="4000" dirty="0">
                <a:latin typeface="Tw Cen MT" charset="0"/>
                <a:ea typeface="ＭＳ Ｐゴシック" charset="0"/>
                <a:cs typeface="ＭＳ Ｐゴシック" charset="0"/>
              </a:rPr>
              <a:t> higher than E or V - 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000" dirty="0">
                <a:latin typeface="Tw Cen MT" charset="0"/>
                <a:ea typeface="ＭＳ Ｐゴシック" charset="0"/>
                <a:cs typeface="ＭＳ Ｐゴシック" charset="0"/>
              </a:rPr>
              <a:t>      lower gravity (38 % </a:t>
            </a:r>
            <a:r>
              <a:rPr lang="en-US" sz="4000" dirty="0" err="1">
                <a:latin typeface="Tw Cen MT" charset="0"/>
                <a:ea typeface="ＭＳ Ｐゴシック" charset="0"/>
                <a:cs typeface="ＭＳ Ｐゴシック" charset="0"/>
              </a:rPr>
              <a:t>g</a:t>
            </a:r>
            <a:r>
              <a:rPr lang="en-US" sz="4000" baseline="-25000" dirty="0" err="1">
                <a:latin typeface="Tw Cen MT" charset="0"/>
                <a:ea typeface="ＭＳ Ｐゴシック" charset="0"/>
                <a:cs typeface="ＭＳ Ｐゴシック" charset="0"/>
              </a:rPr>
              <a:t>E</a:t>
            </a:r>
            <a:r>
              <a:rPr lang="en-US" sz="4000" dirty="0">
                <a:latin typeface="Tw Cen MT" charset="0"/>
                <a:ea typeface="ＭＳ Ｐゴシック" charset="0"/>
                <a:cs typeface="ＭＳ Ｐゴシック" charset="0"/>
              </a:rPr>
              <a:t>)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000" dirty="0">
                <a:latin typeface="Tw Cen MT" charset="0"/>
                <a:ea typeface="ＭＳ Ｐゴシック" charset="0"/>
                <a:cs typeface="ＭＳ Ｐゴシック" charset="0"/>
              </a:rPr>
              <a:t>  4. No recent eruptions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000" dirty="0">
                <a:latin typeface="Tw Cen MT" charset="0"/>
                <a:ea typeface="ＭＳ Ｐゴシック" charset="0"/>
                <a:cs typeface="ＭＳ Ｐゴシック" charset="0"/>
              </a:rPr>
              <a:t>C. </a:t>
            </a:r>
            <a:r>
              <a:rPr lang="en-US" sz="4000" u="sng" dirty="0">
                <a:latin typeface="Tw Cen MT" charset="0"/>
                <a:ea typeface="ＭＳ Ｐゴシック" charset="0"/>
                <a:cs typeface="ＭＳ Ｐゴシック" charset="0"/>
              </a:rPr>
              <a:t>Impact Cratering</a:t>
            </a:r>
            <a:endParaRPr lang="en-US" sz="4000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000" dirty="0">
                <a:latin typeface="Tw Cen MT" charset="0"/>
                <a:ea typeface="ＭＳ Ｐゴシック" charset="0"/>
                <a:cs typeface="ＭＳ Ｐゴシック" charset="0"/>
              </a:rPr>
              <a:t>  1. Dust erodes </a:t>
            </a:r>
            <a:r>
              <a:rPr lang="en-US" sz="4000" dirty="0" smtClean="0">
                <a:latin typeface="Tw Cen MT" charset="0"/>
                <a:ea typeface="ＭＳ Ｐゴシック" charset="0"/>
                <a:cs typeface="ＭＳ Ｐゴシック" charset="0"/>
              </a:rPr>
              <a:t>craters </a:t>
            </a:r>
            <a:r>
              <a:rPr lang="en-US" sz="4000" dirty="0">
                <a:latin typeface="Tw Cen MT" charset="0"/>
                <a:ea typeface="ＭＳ Ｐゴシック" charset="0"/>
                <a:cs typeface="ＭＳ Ｐゴシック" charset="0"/>
              </a:rPr>
              <a:t>faster than </a:t>
            </a:r>
            <a:r>
              <a:rPr lang="en-US" sz="4000" dirty="0" smtClean="0">
                <a:latin typeface="Tw Cen MT" charset="0"/>
                <a:ea typeface="ＭＳ Ｐゴシック" charset="0"/>
                <a:cs typeface="ＭＳ Ｐゴシック" charset="0"/>
              </a:rPr>
              <a:t>Moon</a:t>
            </a:r>
            <a:endParaRPr lang="en-US" sz="4000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000" dirty="0">
                <a:latin typeface="Tw Cen MT" charset="0"/>
                <a:ea typeface="ＭＳ Ｐゴシック" charset="0"/>
                <a:cs typeface="ＭＳ Ｐゴシック" charset="0"/>
              </a:rPr>
              <a:t>  2. </a:t>
            </a:r>
            <a:r>
              <a:rPr lang="en-US" sz="4000" dirty="0" err="1">
                <a:solidFill>
                  <a:srgbClr val="A61C12"/>
                </a:solidFill>
                <a:latin typeface="Tw Cen MT" charset="0"/>
                <a:ea typeface="ＭＳ Ｐゴシック" charset="0"/>
                <a:cs typeface="ＭＳ Ｐゴシック" charset="0"/>
              </a:rPr>
              <a:t>Ejecta</a:t>
            </a:r>
            <a:r>
              <a:rPr lang="en-US" sz="4000" dirty="0">
                <a:latin typeface="Tw Cen MT" charset="0"/>
                <a:ea typeface="ＭＳ Ｐゴシック" charset="0"/>
                <a:cs typeface="ＭＳ Ｐゴシック" charset="0"/>
              </a:rPr>
              <a:t> indicates </a:t>
            </a:r>
            <a:r>
              <a:rPr lang="en-US" sz="4000" dirty="0">
                <a:solidFill>
                  <a:srgbClr val="1CBEC0"/>
                </a:solidFill>
                <a:latin typeface="Tw Cen MT" charset="0"/>
                <a:ea typeface="ＭＳ Ｐゴシック" charset="0"/>
                <a:cs typeface="ＭＳ Ｐゴシック" charset="0"/>
              </a:rPr>
              <a:t>permafrost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000" dirty="0">
                <a:latin typeface="Tw Cen MT" charset="0"/>
                <a:ea typeface="ＭＳ Ｐゴシック" charset="0"/>
                <a:cs typeface="ＭＳ Ｐゴシック" charset="0"/>
              </a:rPr>
              <a:t>  3. </a:t>
            </a:r>
            <a:r>
              <a:rPr lang="en-US" sz="4000" i="1" dirty="0">
                <a:latin typeface="Tw Cen MT" charset="0"/>
                <a:ea typeface="ＭＳ Ｐゴシック" charset="0"/>
                <a:cs typeface="ＭＳ Ｐゴシック" charset="0"/>
              </a:rPr>
              <a:t>Surveyor</a:t>
            </a:r>
            <a:r>
              <a:rPr lang="en-US" sz="4000" dirty="0">
                <a:latin typeface="Tw Cen MT" charset="0"/>
                <a:ea typeface="ＭＳ Ｐゴシック" charset="0"/>
                <a:cs typeface="ＭＳ Ｐゴシック" charset="0"/>
              </a:rPr>
              <a:t>:  Gullies indicate water</a:t>
            </a:r>
            <a:endParaRPr lang="en-US" sz="3600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en-US" sz="3600" dirty="0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3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3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7772400" cy="1143000"/>
          </a:xfrm>
        </p:spPr>
        <p:txBody>
          <a:bodyPr/>
          <a:lstStyle/>
          <a:p>
            <a:pPr eaLnBrk="1" hangingPunct="1"/>
            <a:r>
              <a:rPr lang="ja-JP" altLang="en-US">
                <a:latin typeface="Tw Cen MT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latin typeface="Tw Cen MT" charset="0"/>
                <a:ea typeface="ＭＳ Ｐゴシック" charset="0"/>
                <a:cs typeface="ＭＳ Ｐゴシック" charset="0"/>
              </a:rPr>
              <a:t>Splosh</a:t>
            </a:r>
            <a:r>
              <a:rPr lang="ja-JP" altLang="en-US">
                <a:latin typeface="Tw Cen MT" charset="0"/>
                <a:ea typeface="ＭＳ Ｐゴシック" charset="0"/>
                <a:cs typeface="ＭＳ Ｐゴシック" charset="0"/>
              </a:rPr>
              <a:t>”</a:t>
            </a:r>
            <a:endParaRPr lang="en-US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1682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371600"/>
            <a:ext cx="6477000" cy="5021263"/>
          </a:xfrm>
        </p:spPr>
      </p:pic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33400"/>
            <a:ext cx="5867400" cy="762000"/>
          </a:xfrm>
        </p:spPr>
        <p:txBody>
          <a:bodyPr/>
          <a:lstStyle/>
          <a:p>
            <a:pPr eaLnBrk="1" hangingPunct="1"/>
            <a:r>
              <a:rPr lang="en-US">
                <a:latin typeface="Tw Cen MT" charset="0"/>
                <a:ea typeface="ＭＳ Ｐゴシック" charset="0"/>
                <a:cs typeface="ＭＳ Ｐゴシック" charset="0"/>
              </a:rPr>
              <a:t>Evidence of Water (?)</a:t>
            </a:r>
          </a:p>
        </p:txBody>
      </p:sp>
      <p:pic>
        <p:nvPicPr>
          <p:cNvPr id="73730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54" r="-20354"/>
          <a:stretch>
            <a:fillRect/>
          </a:stretch>
        </p:blipFill>
        <p:spPr>
          <a:xfrm>
            <a:off x="612775" y="1600200"/>
            <a:ext cx="8153400" cy="4495800"/>
          </a:xfrm>
        </p:spPr>
      </p:pic>
      <p:pic>
        <p:nvPicPr>
          <p:cNvPr id="7373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4048125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blinds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295400"/>
            <a:ext cx="3048000" cy="2819400"/>
          </a:xfrm>
        </p:spPr>
        <p:txBody>
          <a:bodyPr/>
          <a:lstStyle/>
          <a:p>
            <a:pPr eaLnBrk="1" hangingPunct="1"/>
            <a: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  <a:t>Recent Water (!) on Mars (</a:t>
            </a:r>
            <a:r>
              <a:rPr lang="ja-JP" altLang="en-US" sz="4000">
                <a:latin typeface="Tw Cen MT" charset="0"/>
                <a:ea typeface="ＭＳ Ｐゴシック" charset="0"/>
                <a:cs typeface="ＭＳ Ｐゴシック" charset="0"/>
              </a:rPr>
              <a:t>‘</a:t>
            </a:r>
            <a:r>
              <a:rPr lang="en-US" altLang="ja-JP" sz="4000">
                <a:latin typeface="Tw Cen MT" charset="0"/>
                <a:ea typeface="ＭＳ Ｐゴシック" charset="0"/>
                <a:cs typeface="ＭＳ Ｐゴシック" charset="0"/>
              </a:rPr>
              <a:t>06)</a:t>
            </a:r>
            <a:br>
              <a:rPr lang="en-US" altLang="ja-JP" sz="4000">
                <a:latin typeface="Tw Cen MT" charset="0"/>
                <a:ea typeface="ＭＳ Ｐゴシック" charset="0"/>
                <a:cs typeface="ＭＳ Ｐゴシック" charset="0"/>
              </a:rPr>
            </a:br>
            <a:r>
              <a:rPr lang="en-US" altLang="ja-JP" sz="2900">
                <a:latin typeface="Tw Cen MT" charset="0"/>
                <a:ea typeface="ＭＳ Ｐゴシック" charset="0"/>
                <a:cs typeface="ＭＳ Ｐゴシック" charset="0"/>
              </a:rPr>
              <a:t>(see next page for before/after)</a:t>
            </a:r>
            <a:endParaRPr lang="en-US" sz="4000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5778" name="Picture 6" descr="Evidence of Recent Water on Mars 200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0"/>
            <a:ext cx="5953125" cy="65532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4" descr="marswater_mgs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48481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0"/>
            <a:ext cx="9372600" cy="6858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  <a:t>D. </a:t>
            </a:r>
            <a:r>
              <a:rPr lang="en-US" sz="4000">
                <a:solidFill>
                  <a:schemeClr val="tx2"/>
                </a:solidFill>
                <a:latin typeface="Tw Cen MT" charset="0"/>
                <a:ea typeface="ＭＳ Ｐゴシック" charset="0"/>
                <a:cs typeface="ＭＳ Ｐゴシック" charset="0"/>
              </a:rPr>
              <a:t>VALLES MARINERIS</a:t>
            </a:r>
            <a: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  <a:t>: 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  <a:t>     The Martian </a:t>
            </a:r>
            <a:r>
              <a:rPr lang="ja-JP" altLang="en-US" sz="4000">
                <a:latin typeface="Tw Cen MT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4000">
                <a:latin typeface="Tw Cen MT" charset="0"/>
                <a:ea typeface="ＭＳ Ｐゴシック" charset="0"/>
                <a:cs typeface="ＭＳ Ｐゴシック" charset="0"/>
              </a:rPr>
              <a:t>Grand Canyon</a:t>
            </a:r>
            <a:r>
              <a:rPr lang="ja-JP" altLang="en-US" sz="4000">
                <a:latin typeface="Tw Cen MT" charset="0"/>
                <a:ea typeface="ＭＳ Ｐゴシック" charset="0"/>
                <a:cs typeface="ＭＳ Ｐゴシック" charset="0"/>
              </a:rPr>
              <a:t>”</a:t>
            </a:r>
            <a:endParaRPr lang="en-US" altLang="ja-JP" sz="400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en-US" sz="400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  <a:t>  1. Formed by </a:t>
            </a:r>
            <a:r>
              <a:rPr lang="en-US" sz="4000">
                <a:solidFill>
                  <a:schemeClr val="accent1"/>
                </a:solidFill>
                <a:latin typeface="Tw Cen MT" charset="0"/>
                <a:ea typeface="ＭＳ Ｐゴシック" charset="0"/>
                <a:cs typeface="ＭＳ Ｐゴシック" charset="0"/>
              </a:rPr>
              <a:t>tectonic fractures</a:t>
            </a:r>
            <a: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  <a:t> that created the Tharsis bulge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  <a:t>    a. </a:t>
            </a:r>
            <a:r>
              <a:rPr lang="en-US" sz="4000" i="1">
                <a:latin typeface="Tw Cen MT" charset="0"/>
                <a:ea typeface="ＭＳ Ｐゴシック" charset="0"/>
                <a:cs typeface="ＭＳ Ｐゴシック" charset="0"/>
              </a:rPr>
              <a:t>Not </a:t>
            </a:r>
            <a: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  <a:t>the same as plate tectonics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  <a:t>    b. </a:t>
            </a:r>
            <a:r>
              <a:rPr lang="en-US" sz="4000" i="1">
                <a:latin typeface="Tw Cen MT" charset="0"/>
                <a:ea typeface="ＭＳ Ｐゴシック" charset="0"/>
                <a:cs typeface="ＭＳ Ｐゴシック" charset="0"/>
              </a:rPr>
              <a:t>Not</a:t>
            </a:r>
            <a: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  <a:t> formed by flowing water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  <a:t>  2. Stats:  </a:t>
            </a:r>
            <a:r>
              <a:rPr lang="en-US" sz="4000">
                <a:solidFill>
                  <a:schemeClr val="folHlink"/>
                </a:solidFill>
                <a:latin typeface="Tw Cen MT" charset="0"/>
                <a:ea typeface="ＭＳ Ｐゴシック" charset="0"/>
                <a:cs typeface="ＭＳ Ｐゴシック" charset="0"/>
              </a:rPr>
              <a:t>2500 </a:t>
            </a:r>
            <a:r>
              <a:rPr lang="en-US" sz="4000">
                <a:solidFill>
                  <a:schemeClr val="hlink"/>
                </a:solidFill>
                <a:latin typeface="Tw Cen MT" charset="0"/>
                <a:ea typeface="ＭＳ Ｐゴシック" charset="0"/>
                <a:cs typeface="ＭＳ Ｐゴシック" charset="0"/>
              </a:rPr>
              <a:t>miles long</a:t>
            </a:r>
            <a: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  <a:t>;  </a:t>
            </a:r>
            <a:r>
              <a:rPr lang="en-US" sz="4000">
                <a:solidFill>
                  <a:schemeClr val="folHlink"/>
                </a:solidFill>
                <a:latin typeface="Tw Cen MT" charset="0"/>
                <a:ea typeface="ＭＳ Ｐゴシック" charset="0"/>
                <a:cs typeface="ＭＳ Ｐゴシック" charset="0"/>
              </a:rPr>
              <a:t>75</a:t>
            </a:r>
            <a: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>
                <a:solidFill>
                  <a:schemeClr val="hlink"/>
                </a:solidFill>
                <a:latin typeface="Tw Cen MT" charset="0"/>
                <a:ea typeface="ＭＳ Ｐゴシック" charset="0"/>
                <a:cs typeface="ＭＳ Ｐゴシック" charset="0"/>
              </a:rPr>
              <a:t>miles across</a:t>
            </a:r>
            <a: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  <a:t> (max);  over </a:t>
            </a:r>
            <a:r>
              <a:rPr lang="en-US" sz="4000">
                <a:solidFill>
                  <a:schemeClr val="folHlink"/>
                </a:solidFill>
                <a:latin typeface="Tw Cen MT" charset="0"/>
                <a:ea typeface="ＭＳ Ｐゴシック" charset="0"/>
                <a:cs typeface="ＭＳ Ｐゴシック" charset="0"/>
              </a:rPr>
              <a:t>4</a:t>
            </a:r>
            <a:r>
              <a:rPr lang="en-US" sz="4000">
                <a:solidFill>
                  <a:schemeClr val="hlink"/>
                </a:solidFill>
                <a:latin typeface="Tw Cen MT" charset="0"/>
                <a:ea typeface="ＭＳ Ｐゴシック" charset="0"/>
                <a:cs typeface="ＭＳ Ｐゴシック" charset="0"/>
              </a:rPr>
              <a:t> miles deep</a:t>
            </a:r>
            <a:endParaRPr lang="en-US" sz="4000">
              <a:solidFill>
                <a:schemeClr val="folHlink"/>
              </a:solidFill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  <a:t>  (Grand C.:  277 long; 12 wide; 1.2 deep)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en-US" sz="3600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06 Rocket Man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3800" y="838200"/>
            <a:ext cx="812800" cy="812800"/>
          </a:xfrm>
          <a:prstGeom prst="rect">
            <a:avLst/>
          </a:prstGeo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820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4035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4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1" r="-301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304800"/>
            <a:ext cx="9144000" cy="6553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E. Evidence of Water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en-US" sz="440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 1. Extensive </a:t>
            </a:r>
            <a:r>
              <a:rPr lang="en-US" sz="4400">
                <a:solidFill>
                  <a:schemeClr val="tx2"/>
                </a:solidFill>
                <a:latin typeface="Tw Cen MT" charset="0"/>
                <a:ea typeface="ＭＳ Ｐゴシック" charset="0"/>
                <a:cs typeface="ＭＳ Ｐゴシック" charset="0"/>
              </a:rPr>
              <a:t>runoff channels</a:t>
            </a:r>
            <a:endParaRPr lang="en-US" sz="440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   a. Southern highlands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   b. Ancient, dried-up river beds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   c. Atmosphere thicker; warmer 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 2. </a:t>
            </a:r>
            <a:r>
              <a:rPr lang="en-US" sz="4400">
                <a:solidFill>
                  <a:schemeClr val="tx2"/>
                </a:solidFill>
                <a:latin typeface="Tw Cen MT" charset="0"/>
                <a:ea typeface="ＭＳ Ｐゴシック" charset="0"/>
                <a:cs typeface="ＭＳ Ｐゴシック" charset="0"/>
              </a:rPr>
              <a:t>Outflow channels</a:t>
            </a:r>
            <a:endParaRPr lang="en-US" sz="440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   a. Remnants of catastr. flooding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   b. Equatorial region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0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0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60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60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MarsEarthOrbit.mov" descr="/Users/teacher/Desktop/ASTRONOMY/Astronomy Pics:Clips/MARS/MarsEarthOrbit.mov">
            <a:hlinkClick r:id="" action="ppaction://media"/>
          </p:cNvPr>
          <p:cNvPicPr>
            <a:picLocks noGrp="1" noChangeAspect="1" noChangeArrowheads="1"/>
          </p:cNvPicPr>
          <p:nvPr>
            <p:ph type="media" sz="half"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0"/>
            <a:ext cx="7239000" cy="706596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6" fill="hold"/>
                                        <p:tgtEl>
                                          <p:spTgt spid="1433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336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3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33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6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3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0"/>
            <a:ext cx="6553200" cy="3654425"/>
          </a:xfrm>
        </p:spPr>
      </p:pic>
      <p:pic>
        <p:nvPicPr>
          <p:cNvPr id="8601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4495800" cy="359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WordArt 7"/>
          <p:cNvSpPr>
            <a:spLocks noChangeArrowheads="1" noChangeShapeType="1" noTextEdit="1"/>
          </p:cNvSpPr>
          <p:nvPr/>
        </p:nvSpPr>
        <p:spPr bwMode="auto">
          <a:xfrm>
            <a:off x="5029200" y="4419600"/>
            <a:ext cx="3581400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>
                      <a:alpha val="74997"/>
                    </a:srgbClr>
                  </a:outerShdw>
                </a:effectLst>
                <a:latin typeface="Sand"/>
                <a:ea typeface="Sand"/>
                <a:cs typeface="Sand"/>
              </a:rPr>
              <a:t>Rivers of Mars</a:t>
            </a:r>
          </a:p>
        </p:txBody>
      </p:sp>
    </p:spTree>
  </p:cSld>
  <p:clrMapOvr>
    <a:masterClrMapping/>
  </p:clrMapOvr>
  <p:transition xmlns:p14="http://schemas.microsoft.com/office/powerpoint/2010/main">
    <p:blinds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0"/>
            <a:ext cx="9372600" cy="6858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>
                <a:latin typeface="Tw Cen MT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  <a:t>c. More water/sec than Amazon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  <a:t>  d. </a:t>
            </a:r>
            <a:r>
              <a:rPr lang="en-US" sz="4000">
                <a:solidFill>
                  <a:schemeClr val="accent1"/>
                </a:solidFill>
                <a:latin typeface="Tw Cen MT" charset="0"/>
                <a:ea typeface="ＭＳ Ｐゴシック" charset="0"/>
                <a:cs typeface="ＭＳ Ｐゴシック" charset="0"/>
              </a:rPr>
              <a:t>Flash floods</a:t>
            </a:r>
            <a: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  <a:t> from South to North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  <a:t>  e. Teardrop-shaped </a:t>
            </a:r>
            <a:r>
              <a:rPr lang="ja-JP" altLang="en-US" sz="4000">
                <a:latin typeface="Tw Cen MT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4000">
                <a:latin typeface="Tw Cen MT" charset="0"/>
                <a:ea typeface="ＭＳ Ｐゴシック" charset="0"/>
                <a:cs typeface="ＭＳ Ｐゴシック" charset="0"/>
              </a:rPr>
              <a:t>islands</a:t>
            </a:r>
            <a:r>
              <a:rPr lang="ja-JP" altLang="en-US" sz="4000">
                <a:latin typeface="Tw Cen MT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4000">
                <a:latin typeface="Tw Cen MT" charset="0"/>
                <a:ea typeface="ＭＳ Ｐゴシック" charset="0"/>
                <a:cs typeface="ＭＳ Ｐゴシック" charset="0"/>
              </a:rPr>
              <a:t>   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  <a:t>      where flood hit craters, etc..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  <a:t>3. Past rivers, lakes, oceans?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  <a:t>4. Water now -</a:t>
            </a:r>
            <a:r>
              <a:rPr lang="en-US" sz="4000">
                <a:solidFill>
                  <a:schemeClr val="accent1"/>
                </a:solidFill>
                <a:latin typeface="Tw Cen MT" charset="0"/>
                <a:ea typeface="ＭＳ Ｐゴシック" charset="0"/>
                <a:cs typeface="ＭＳ Ｐゴシック" charset="0"/>
              </a:rPr>
              <a:t>permafrost</a:t>
            </a:r>
            <a: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  <a:t> &amp; </a:t>
            </a:r>
            <a:r>
              <a:rPr lang="en-US" sz="4000">
                <a:solidFill>
                  <a:schemeClr val="accent1"/>
                </a:solidFill>
                <a:latin typeface="Tw Cen MT" charset="0"/>
                <a:ea typeface="ＭＳ Ｐゴシック" charset="0"/>
                <a:cs typeface="ＭＳ Ｐゴシック" charset="0"/>
              </a:rPr>
              <a:t>ice caps</a:t>
            </a:r>
            <a:endParaRPr lang="en-US" sz="400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  <a:t>  a. 4 bill. yrs. -water froze; rivers dried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  <a:t>  b. 3 bill. yrs. -volcanoes melted ice?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  <a:t>  c. Volcanoes stopped; water refroze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en-US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806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75" y="1066800"/>
            <a:ext cx="18256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7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7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71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71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83" r="-60583"/>
          <a:stretch>
            <a:fillRect/>
          </a:stretch>
        </p:blipFill>
        <p:spPr>
          <a:xfrm>
            <a:off x="612775" y="1600200"/>
            <a:ext cx="8153400" cy="4495800"/>
          </a:xfrm>
        </p:spPr>
      </p:pic>
      <p:sp>
        <p:nvSpPr>
          <p:cNvPr id="90114" name="WordArt 5"/>
          <p:cNvSpPr>
            <a:spLocks noChangeArrowheads="1" noChangeShapeType="1" noTextEdit="1"/>
          </p:cNvSpPr>
          <p:nvPr/>
        </p:nvSpPr>
        <p:spPr bwMode="auto">
          <a:xfrm>
            <a:off x="762000" y="457200"/>
            <a:ext cx="7772400" cy="9144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blurRad="63500" dist="38099" dir="2700000" sy="50000" rotWithShape="0">
                    <a:srgbClr val="875B0D">
                      <a:alpha val="74997"/>
                    </a:srgbClr>
                  </a:outerShdw>
                </a:effectLst>
                <a:latin typeface="Gill Sans Light"/>
                <a:ea typeface="Gill Sans Light"/>
                <a:cs typeface="Gill Sans Light"/>
              </a:rPr>
              <a:t>Ancient Ocean ?</a:t>
            </a:r>
          </a:p>
        </p:txBody>
      </p:sp>
      <p:sp>
        <p:nvSpPr>
          <p:cNvPr id="90115" name="Rectangle 6"/>
          <p:cNvSpPr>
            <a:spLocks noChangeArrowheads="1"/>
          </p:cNvSpPr>
          <p:nvPr/>
        </p:nvSpPr>
        <p:spPr bwMode="auto">
          <a:xfrm>
            <a:off x="5257800" y="-4572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Content Placeholder 3" descr="marslayers_mgs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23" b="-1923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304800"/>
            <a:ext cx="9144000" cy="6553200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F. Polar Caps</a:t>
            </a:r>
          </a:p>
          <a:p>
            <a:pPr eaLnBrk="1" hangingPunct="1"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 1. Mostly </a:t>
            </a:r>
            <a:r>
              <a:rPr lang="en-US" sz="4400">
                <a:solidFill>
                  <a:srgbClr val="058018"/>
                </a:solidFill>
                <a:latin typeface="Tw Cen MT" charset="0"/>
                <a:ea typeface="ＭＳ Ｐゴシック" charset="0"/>
                <a:cs typeface="ＭＳ Ｐゴシック" charset="0"/>
              </a:rPr>
              <a:t>CO</a:t>
            </a:r>
            <a:r>
              <a:rPr lang="en-US" sz="4400" baseline="-25000">
                <a:solidFill>
                  <a:srgbClr val="058018"/>
                </a:solidFill>
                <a:latin typeface="Tw Cen MT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frost</a:t>
            </a:r>
          </a:p>
          <a:p>
            <a:pPr eaLnBrk="1" hangingPunct="1"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 2. </a:t>
            </a:r>
            <a:r>
              <a:rPr lang="en-US" sz="4400">
                <a:solidFill>
                  <a:srgbClr val="0E11A2"/>
                </a:solidFill>
                <a:latin typeface="Tw Cen MT" charset="0"/>
                <a:ea typeface="ＭＳ Ｐゴシック" charset="0"/>
                <a:cs typeface="ＭＳ Ｐゴシック" charset="0"/>
              </a:rPr>
              <a:t>Seasonal cap</a:t>
            </a:r>
            <a:endParaRPr lang="en-US" sz="4400">
              <a:solidFill>
                <a:srgbClr val="1CBEC0"/>
              </a:solidFill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   a. Grows / shrinks thru year</a:t>
            </a:r>
          </a:p>
          <a:p>
            <a:pPr eaLnBrk="1" hangingPunct="1"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   b. Larger at the South pole</a:t>
            </a:r>
          </a:p>
          <a:p>
            <a:pPr eaLnBrk="1" hangingPunct="1"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   c. Thin:  ~ </a:t>
            </a:r>
            <a:r>
              <a:rPr lang="en-US" sz="4400">
                <a:solidFill>
                  <a:srgbClr val="93167C"/>
                </a:solidFill>
                <a:latin typeface="Tw Cen MT" charset="0"/>
                <a:ea typeface="ＭＳ Ｐゴシック" charset="0"/>
                <a:cs typeface="ＭＳ Ｐゴシック" charset="0"/>
              </a:rPr>
              <a:t>1 m</a:t>
            </a: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max. thickness</a:t>
            </a:r>
          </a:p>
          <a:p>
            <a:pPr eaLnBrk="1" hangingPunct="1"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   d. Greatly affects atmosphere</a:t>
            </a:r>
          </a:p>
          <a:p>
            <a:pPr eaLnBrk="1" hangingPunct="1"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       (30% pressure change)</a:t>
            </a:r>
          </a:p>
        </p:txBody>
      </p:sp>
      <p:pic>
        <p:nvPicPr>
          <p:cNvPr id="9318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38" y="0"/>
            <a:ext cx="2798762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>
                <a:latin typeface="Tw Cen MT" charset="0"/>
                <a:ea typeface="ＭＳ Ｐゴシック" charset="0"/>
                <a:cs typeface="ＭＳ Ｐゴシック" charset="0"/>
              </a:rPr>
              <a:t>North cap</a:t>
            </a:r>
          </a:p>
        </p:txBody>
      </p:sp>
      <p:pic>
        <p:nvPicPr>
          <p:cNvPr id="95234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54" r="-20354"/>
          <a:stretch>
            <a:fillRect/>
          </a:stretch>
        </p:blipFill>
        <p:spPr>
          <a:xfrm>
            <a:off x="612775" y="1600200"/>
            <a:ext cx="8153400" cy="4495800"/>
          </a:xfrm>
        </p:spPr>
      </p:pic>
      <p:pic>
        <p:nvPicPr>
          <p:cNvPr id="9523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0"/>
            <a:ext cx="28194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457200"/>
            <a:ext cx="9144000" cy="6553200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 3. </a:t>
            </a:r>
            <a:r>
              <a:rPr lang="en-US" sz="4400">
                <a:solidFill>
                  <a:srgbClr val="A61C12"/>
                </a:solidFill>
                <a:latin typeface="Tw Cen MT" charset="0"/>
                <a:ea typeface="ＭＳ Ｐゴシック" charset="0"/>
                <a:cs typeface="ＭＳ Ｐゴシック" charset="0"/>
              </a:rPr>
              <a:t>Residual cap</a:t>
            </a:r>
          </a:p>
          <a:p>
            <a:pPr eaLnBrk="1" hangingPunct="1"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   a. Permanently frozen</a:t>
            </a:r>
          </a:p>
          <a:p>
            <a:pPr eaLnBrk="1" hangingPunct="1"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   b. Smaller/</a:t>
            </a:r>
            <a:r>
              <a:rPr lang="en-US" sz="4400" u="sng">
                <a:latin typeface="Tw Cen MT" charset="0"/>
                <a:ea typeface="ＭＳ Ｐゴシック" charset="0"/>
                <a:cs typeface="ＭＳ Ｐゴシック" charset="0"/>
              </a:rPr>
              <a:t>brighter</a:t>
            </a: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than seasonal</a:t>
            </a:r>
          </a:p>
          <a:p>
            <a:pPr eaLnBrk="1" hangingPunct="1"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   c. North - larger, mostly </a:t>
            </a:r>
            <a:r>
              <a:rPr lang="en-US" sz="4400">
                <a:solidFill>
                  <a:srgbClr val="0E11A2"/>
                </a:solidFill>
                <a:latin typeface="Tw Cen MT" charset="0"/>
                <a:ea typeface="ＭＳ Ｐゴシック" charset="0"/>
                <a:cs typeface="ＭＳ Ｐゴシック" charset="0"/>
              </a:rPr>
              <a:t>water ice</a:t>
            </a:r>
          </a:p>
          <a:p>
            <a:pPr eaLnBrk="1" hangingPunct="1"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   d. South - smaller residual cap</a:t>
            </a:r>
          </a:p>
          <a:p>
            <a:pPr eaLnBrk="1" hangingPunct="1"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(larger seasonal, </a:t>
            </a:r>
            <a:r>
              <a:rPr lang="en-US" sz="4400">
                <a:solidFill>
                  <a:srgbClr val="058018"/>
                </a:solidFill>
                <a:latin typeface="Tw Cen MT" charset="0"/>
                <a:ea typeface="ＭＳ Ｐゴシック" charset="0"/>
                <a:cs typeface="ＭＳ Ｐゴシック" charset="0"/>
              </a:rPr>
              <a:t>CO</a:t>
            </a:r>
            <a:r>
              <a:rPr lang="en-US" sz="4400" baseline="-25000">
                <a:solidFill>
                  <a:srgbClr val="058018"/>
                </a:solidFill>
                <a:latin typeface="Tw Cen MT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cap, though)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8458200" cy="762000"/>
          </a:xfrm>
        </p:spPr>
        <p:txBody>
          <a:bodyPr/>
          <a:lstStyle/>
          <a:p>
            <a:pPr eaLnBrk="1" hangingPunct="1"/>
            <a:r>
              <a:rPr lang="en-US">
                <a:latin typeface="Tw Cen MT" charset="0"/>
                <a:ea typeface="ＭＳ Ｐゴシック" charset="0"/>
                <a:cs typeface="ＭＳ Ｐゴシック" charset="0"/>
              </a:rPr>
              <a:t>G. The Martian Landers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marL="742950" indent="-742950"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3600">
                <a:solidFill>
                  <a:srgbClr val="000000"/>
                </a:solidFill>
                <a:latin typeface="Tw Cen MT" charset="0"/>
                <a:ea typeface="ＭＳ Ｐゴシック" charset="0"/>
                <a:cs typeface="ＭＳ Ｐゴシック" charset="0"/>
              </a:rPr>
              <a:t>1. </a:t>
            </a:r>
            <a:r>
              <a:rPr lang="en-US" sz="3600" i="1">
                <a:solidFill>
                  <a:srgbClr val="27E10B"/>
                </a:solidFill>
                <a:latin typeface="Tw Cen MT" charset="0"/>
                <a:ea typeface="ＭＳ Ｐゴシック" charset="0"/>
                <a:cs typeface="ＭＳ Ｐゴシック" charset="0"/>
              </a:rPr>
              <a:t>Viking I</a:t>
            </a:r>
            <a:r>
              <a:rPr lang="en-US" sz="3600">
                <a:latin typeface="Tw Cen MT" charset="0"/>
                <a:ea typeface="ＭＳ Ｐゴシック" charset="0"/>
                <a:cs typeface="ＭＳ Ｐゴシック" charset="0"/>
              </a:rPr>
              <a:t> &amp; </a:t>
            </a:r>
            <a:r>
              <a:rPr lang="en-US" sz="3600" i="1">
                <a:solidFill>
                  <a:srgbClr val="27E10B"/>
                </a:solidFill>
                <a:latin typeface="Tw Cen MT" charset="0"/>
                <a:ea typeface="ＭＳ Ｐゴシック" charset="0"/>
                <a:cs typeface="ＭＳ Ｐゴシック" charset="0"/>
              </a:rPr>
              <a:t>II</a:t>
            </a:r>
            <a:r>
              <a:rPr lang="en-US" sz="3600" i="1">
                <a:latin typeface="Tw Cen MT" charset="0"/>
                <a:ea typeface="ＭＳ Ｐゴシック" charset="0"/>
                <a:cs typeface="ＭＳ Ｐゴシック" charset="0"/>
              </a:rPr>
              <a:t>   </a:t>
            </a:r>
            <a:r>
              <a:rPr lang="en-US" sz="3600">
                <a:latin typeface="Tw Cen MT" charset="0"/>
                <a:ea typeface="ＭＳ Ｐゴシック" charset="0"/>
                <a:cs typeface="ＭＳ Ｐゴシック" charset="0"/>
              </a:rPr>
              <a:t>(1976)</a:t>
            </a:r>
          </a:p>
          <a:p>
            <a:pPr marL="742950" indent="-742950"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3600">
                <a:latin typeface="Tw Cen MT" charset="0"/>
                <a:ea typeface="ＭＳ Ｐゴシック" charset="0"/>
                <a:cs typeface="ＭＳ Ｐゴシック" charset="0"/>
              </a:rPr>
              <a:t>2. </a:t>
            </a:r>
            <a:r>
              <a:rPr lang="en-US" sz="3600" i="1">
                <a:solidFill>
                  <a:srgbClr val="27E10B"/>
                </a:solidFill>
                <a:latin typeface="Tw Cen MT" charset="0"/>
                <a:ea typeface="ＭＳ Ｐゴシック" charset="0"/>
                <a:cs typeface="ＭＳ Ｐゴシック" charset="0"/>
              </a:rPr>
              <a:t>Viking II</a:t>
            </a:r>
            <a:r>
              <a:rPr lang="en-US" sz="3600">
                <a:latin typeface="Tw Cen MT" charset="0"/>
                <a:ea typeface="ＭＳ Ｐゴシック" charset="0"/>
                <a:cs typeface="ＭＳ Ｐゴシック" charset="0"/>
              </a:rPr>
              <a:t> landed farther </a:t>
            </a:r>
          </a:p>
          <a:p>
            <a:pPr marL="742950" indent="-742950"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3600">
                <a:latin typeface="Tw Cen MT" charset="0"/>
                <a:ea typeface="ＭＳ Ｐゴシック" charset="0"/>
                <a:cs typeface="ＭＳ Ｐゴシック" charset="0"/>
              </a:rPr>
              <a:t>north in much rockier terrain</a:t>
            </a:r>
          </a:p>
          <a:p>
            <a:pPr marL="742950" indent="-742950" eaLnBrk="1" hangingPunct="1">
              <a:lnSpc>
                <a:spcPct val="90000"/>
              </a:lnSpc>
              <a:buFont typeface="Wingdings" charset="0"/>
              <a:buNone/>
            </a:pPr>
            <a:endParaRPr lang="en-US" sz="3600">
              <a:latin typeface="Tw Cen MT" charset="0"/>
              <a:ea typeface="ＭＳ Ｐゴシック" charset="0"/>
              <a:cs typeface="ＭＳ Ｐゴシック" charset="0"/>
            </a:endParaRPr>
          </a:p>
          <a:p>
            <a:pPr marL="742950" indent="-742950" eaLnBrk="1" hangingPunct="1">
              <a:lnSpc>
                <a:spcPct val="90000"/>
              </a:lnSpc>
              <a:buFont typeface="Wingdings" charset="0"/>
              <a:buNone/>
            </a:pPr>
            <a:endParaRPr lang="en-US" sz="3600">
              <a:latin typeface="Tw Cen MT" charset="0"/>
              <a:ea typeface="ＭＳ Ｐゴシック" charset="0"/>
              <a:cs typeface="ＭＳ Ｐゴシック" charset="0"/>
            </a:endParaRPr>
          </a:p>
          <a:p>
            <a:pPr marL="742950" indent="-742950"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3600">
                <a:latin typeface="Tw Cen MT" charset="0"/>
                <a:ea typeface="ＭＳ Ｐゴシック" charset="0"/>
                <a:cs typeface="ＭＳ Ｐゴシック" charset="0"/>
              </a:rPr>
              <a:t>					</a:t>
            </a:r>
          </a:p>
          <a:p>
            <a:pPr marL="742950" indent="-742950"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3600">
                <a:latin typeface="Tw Cen MT" charset="0"/>
                <a:ea typeface="ＭＳ Ｐゴシック" charset="0"/>
                <a:cs typeface="ＭＳ Ｐゴシック" charset="0"/>
              </a:rPr>
              <a:t>							3. Soil rich in iron- 						    iron oxide (rust)</a:t>
            </a:r>
          </a:p>
          <a:p>
            <a:pPr marL="742950" indent="-742950"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3600">
                <a:latin typeface="Tw Cen MT" charset="0"/>
                <a:ea typeface="ＭＳ Ｐゴシック" charset="0"/>
                <a:cs typeface="ＭＳ Ｐゴシック" charset="0"/>
              </a:rPr>
              <a:t>  </a:t>
            </a:r>
          </a:p>
        </p:txBody>
      </p:sp>
      <p:pic>
        <p:nvPicPr>
          <p:cNvPr id="99331" name="Picture 4" descr="161539main_mars_org_h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219200"/>
            <a:ext cx="4197350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2" name="Picture 5" descr="viking1_mar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462756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5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71600"/>
            <a:ext cx="2743200" cy="1066800"/>
          </a:xfrm>
        </p:spPr>
        <p:txBody>
          <a:bodyPr/>
          <a:lstStyle/>
          <a:p>
            <a:pPr eaLnBrk="1" hangingPunct="1"/>
            <a: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  <a:t>The Face </a:t>
            </a:r>
            <a:b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</a:br>
            <a: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  <a:t>on Mars:</a:t>
            </a:r>
            <a:b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</a:br>
            <a: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  <a:t>1970</a:t>
            </a:r>
            <a:r>
              <a:rPr lang="ja-JP" altLang="en-US" sz="4000">
                <a:latin typeface="Tw Cen MT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4000">
                <a:latin typeface="Tw Cen MT" charset="0"/>
                <a:ea typeface="ＭＳ Ｐゴシック" charset="0"/>
                <a:cs typeface="ＭＳ Ｐゴシック" charset="0"/>
              </a:rPr>
              <a:t>s</a:t>
            </a:r>
            <a:endParaRPr lang="en-US" sz="4000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1378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838200"/>
            <a:ext cx="5029200" cy="5029200"/>
          </a:xfrm>
        </p:spPr>
      </p:pic>
      <p:pic>
        <p:nvPicPr>
          <p:cNvPr id="10137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9975"/>
            <a:ext cx="350520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cut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19200"/>
            <a:ext cx="2743200" cy="1066800"/>
          </a:xfrm>
        </p:spPr>
        <p:txBody>
          <a:bodyPr/>
          <a:lstStyle/>
          <a:p>
            <a:pPr eaLnBrk="1" hangingPunct="1"/>
            <a: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  <a:t>The Face </a:t>
            </a:r>
            <a:b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</a:br>
            <a: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  <a:t>on Mars: I990</a:t>
            </a:r>
            <a:r>
              <a:rPr lang="ja-JP" altLang="en-US" sz="4000">
                <a:latin typeface="Tw Cen MT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4000">
                <a:latin typeface="Tw Cen MT" charset="0"/>
                <a:ea typeface="ＭＳ Ｐゴシック" charset="0"/>
                <a:cs typeface="ＭＳ Ｐゴシック" charset="0"/>
              </a:rPr>
              <a:t>s</a:t>
            </a:r>
            <a:endParaRPr lang="en-US" sz="4000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426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05200"/>
            <a:ext cx="7772400" cy="3138488"/>
          </a:xfrm>
        </p:spPr>
      </p:pic>
      <p:pic>
        <p:nvPicPr>
          <p:cNvPr id="10342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28892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cut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Content Placeholder 6" descr="retrogrademars2010_tezel_annotated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50" b="-6250"/>
          <a:stretch>
            <a:fillRect/>
          </a:stretch>
        </p:blipFill>
        <p:spPr>
          <a:xfrm>
            <a:off x="0" y="-228600"/>
            <a:ext cx="9144000" cy="68580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8458200" cy="762000"/>
          </a:xfrm>
        </p:spPr>
        <p:txBody>
          <a:bodyPr/>
          <a:lstStyle/>
          <a:p>
            <a:pPr eaLnBrk="1" hangingPunct="1"/>
            <a:r>
              <a:rPr lang="en-US">
                <a:latin typeface="Tw Cen MT" charset="0"/>
                <a:ea typeface="ＭＳ Ｐゴシック" charset="0"/>
                <a:cs typeface="ＭＳ Ｐゴシック" charset="0"/>
              </a:rPr>
              <a:t>Mars 1997 (Pathfinder)</a:t>
            </a:r>
          </a:p>
        </p:txBody>
      </p:sp>
      <p:pic>
        <p:nvPicPr>
          <p:cNvPr id="10547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52600"/>
            <a:ext cx="6018213" cy="46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533400"/>
            <a:ext cx="8077200" cy="152400"/>
          </a:xfrm>
        </p:spPr>
        <p:txBody>
          <a:bodyPr/>
          <a:lstStyle/>
          <a:p>
            <a:pPr eaLnBrk="1" hangingPunct="1"/>
            <a: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3700">
                <a:latin typeface="Tw Cen MT" charset="0"/>
                <a:ea typeface="ＭＳ Ｐゴシック" charset="0"/>
                <a:cs typeface="ＭＳ Ｐゴシック" charset="0"/>
              </a:rPr>
              <a:t>4. </a:t>
            </a:r>
            <a:r>
              <a:rPr lang="en-US" sz="3700" i="1">
                <a:solidFill>
                  <a:srgbClr val="B31508"/>
                </a:solidFill>
                <a:latin typeface="Tw Cen MT" charset="0"/>
                <a:ea typeface="ＭＳ Ｐゴシック" charset="0"/>
                <a:cs typeface="ＭＳ Ｐゴシック" charset="0"/>
              </a:rPr>
              <a:t>Mars Pathfinder</a:t>
            </a:r>
            <a:r>
              <a:rPr lang="en-US" sz="3700">
                <a:latin typeface="Tw Cen MT" charset="0"/>
                <a:ea typeface="ＭＳ Ｐゴシック" charset="0"/>
                <a:cs typeface="ＭＳ Ｐゴシック" charset="0"/>
              </a:rPr>
              <a:t> (1997)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en-US" sz="370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en-US" sz="370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3700">
                <a:latin typeface="Tw Cen MT" charset="0"/>
                <a:ea typeface="ＭＳ Ｐゴシック" charset="0"/>
                <a:cs typeface="ＭＳ Ｐゴシック" charset="0"/>
              </a:rPr>
              <a:t>   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en-US" sz="370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en-US" sz="370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en-US" sz="370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3700">
                <a:latin typeface="Tw Cen MT" charset="0"/>
                <a:ea typeface="ＭＳ Ｐゴシック" charset="0"/>
                <a:cs typeface="ＭＳ Ｐゴシック" charset="0"/>
              </a:rPr>
              <a:t>    </a:t>
            </a:r>
            <a:r>
              <a:rPr lang="en-US" sz="4100">
                <a:latin typeface="Tw Cen MT" charset="0"/>
                <a:ea typeface="ＭＳ Ｐゴシック" charset="0"/>
                <a:cs typeface="ＭＳ Ｐゴシック" charset="0"/>
              </a:rPr>
              <a:t>a. Robot rover:  </a:t>
            </a:r>
            <a:r>
              <a:rPr lang="en-US" sz="4100" i="1">
                <a:solidFill>
                  <a:srgbClr val="CC22B9"/>
                </a:solidFill>
                <a:latin typeface="Tw Cen MT" charset="0"/>
                <a:ea typeface="ＭＳ Ｐゴシック" charset="0"/>
                <a:cs typeface="ＭＳ Ｐゴシック" charset="0"/>
              </a:rPr>
              <a:t>Sojourner</a:t>
            </a:r>
            <a:endParaRPr lang="en-US" sz="410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4100">
                <a:latin typeface="Tw Cen MT" charset="0"/>
                <a:ea typeface="ＭＳ Ｐゴシック" charset="0"/>
                <a:cs typeface="ＭＳ Ｐゴシック" charset="0"/>
              </a:rPr>
              <a:t>    b. Near mouth of outflow channel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4100">
                <a:latin typeface="Tw Cen MT" charset="0"/>
                <a:ea typeface="ＭＳ Ｐゴシック" charset="0"/>
                <a:cs typeface="ＭＳ Ｐゴシック" charset="0"/>
              </a:rPr>
              <a:t>    c. </a:t>
            </a:r>
            <a:r>
              <a:rPr lang="ja-JP" altLang="en-US" sz="4100">
                <a:latin typeface="Tw Cen MT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4100">
                <a:latin typeface="Tw Cen MT" charset="0"/>
                <a:ea typeface="ＭＳ Ｐゴシック" charset="0"/>
                <a:cs typeface="ＭＳ Ｐゴシック" charset="0"/>
              </a:rPr>
              <a:t>Faster, Better, Cheaper</a:t>
            </a:r>
            <a:r>
              <a:rPr lang="ja-JP" altLang="en-US" sz="4100">
                <a:latin typeface="Tw Cen MT" charset="0"/>
                <a:ea typeface="ＭＳ Ｐゴシック" charset="0"/>
                <a:cs typeface="ＭＳ Ｐゴシック" charset="0"/>
              </a:rPr>
              <a:t>”</a:t>
            </a:r>
            <a:endParaRPr lang="en-US" altLang="ja-JP" sz="410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en-US" sz="270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2700">
                <a:latin typeface="Tw Cen MT" charset="0"/>
                <a:ea typeface="ＭＳ Ｐゴシック" charset="0"/>
                <a:cs typeface="ＭＳ Ｐゴシック" charset="0"/>
              </a:rPr>
              <a:t>  </a:t>
            </a:r>
          </a:p>
        </p:txBody>
      </p:sp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3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143000"/>
            <a:ext cx="4419600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7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57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573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573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build="p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3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685800"/>
            <a:ext cx="6629400" cy="5141913"/>
          </a:xfrm>
        </p:spPr>
      </p:pic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RoverAnimPart2.mov" descr="/Users/teacher/Desktop/Astronomy Pics:Clips/MARS/Pathfinder/RoverAnimPart2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55626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936" fill="hold"/>
                                        <p:tgtEl>
                                          <p:spTgt spid="2181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81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8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81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114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609600"/>
          </a:xfrm>
        </p:spPr>
        <p:txBody>
          <a:bodyPr/>
          <a:lstStyle/>
          <a:p>
            <a:pPr eaLnBrk="1" hangingPunct="1"/>
            <a: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  <a:t>Spirit &amp; Opportunity </a:t>
            </a:r>
            <a:r>
              <a:rPr lang="ja-JP" altLang="en-US" sz="4000">
                <a:latin typeface="Tw Cen MT" charset="0"/>
                <a:ea typeface="ＭＳ Ｐゴシック" charset="0"/>
                <a:cs typeface="ＭＳ Ｐゴシック" charset="0"/>
              </a:rPr>
              <a:t>‘</a:t>
            </a:r>
            <a:r>
              <a:rPr lang="en-US" altLang="ja-JP" sz="4000">
                <a:latin typeface="Tw Cen MT" charset="0"/>
                <a:ea typeface="ＭＳ Ｐゴシック" charset="0"/>
                <a:cs typeface="ＭＳ Ｐゴシック" charset="0"/>
              </a:rPr>
              <a:t>04</a:t>
            </a:r>
            <a:endParaRPr lang="en-US" sz="4000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13666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95400"/>
            <a:ext cx="4267200" cy="3311525"/>
          </a:xfrm>
        </p:spPr>
      </p:pic>
      <p:pic>
        <p:nvPicPr>
          <p:cNvPr id="11366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105400"/>
            <a:ext cx="754380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895600"/>
            <a:ext cx="52578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9" name="WordArt 8"/>
          <p:cNvSpPr>
            <a:spLocks noChangeArrowheads="1" noChangeShapeType="1" noTextEdit="1"/>
          </p:cNvSpPr>
          <p:nvPr/>
        </p:nvSpPr>
        <p:spPr bwMode="auto">
          <a:xfrm>
            <a:off x="5791200" y="2057400"/>
            <a:ext cx="30480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63500" dist="38099" dir="2700000" sy="50000" kx="2115830" algn="bl" rotWithShape="0">
                    <a:srgbClr val="C0C0C0">
                      <a:alpha val="74997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Hole in One!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27" r="-23427"/>
          <a:stretch>
            <a:fillRect/>
          </a:stretch>
        </p:blipFill>
        <p:spPr/>
      </p:pic>
      <p:pic>
        <p:nvPicPr>
          <p:cNvPr id="115714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381000"/>
            <a:ext cx="3657600" cy="2266950"/>
          </a:xfrm>
        </p:spPr>
      </p:pic>
      <p:pic>
        <p:nvPicPr>
          <p:cNvPr id="11571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657600"/>
            <a:ext cx="29083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6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0"/>
            <a:ext cx="49530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6" name="Picture 6" descr="marshorizon_opportunity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953000" cy="3714750"/>
          </a:xfrm>
        </p:spPr>
      </p:pic>
      <p:pic>
        <p:nvPicPr>
          <p:cNvPr id="174087" name="Picture 7" descr="Victoria Crate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0"/>
            <a:ext cx="4800600" cy="3600450"/>
          </a:xfrm>
        </p:spPr>
      </p:pic>
      <p:pic>
        <p:nvPicPr>
          <p:cNvPr id="117763" name="Picture 8" descr="victoriaroad2_opportuni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881438"/>
            <a:ext cx="6986588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Text Box 9"/>
          <p:cNvSpPr txBox="1">
            <a:spLocks noChangeArrowheads="1"/>
          </p:cNvSpPr>
          <p:nvPr/>
        </p:nvSpPr>
        <p:spPr bwMode="auto">
          <a:xfrm>
            <a:off x="2590800" y="3124200"/>
            <a:ext cx="37560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4400">
                <a:solidFill>
                  <a:schemeClr val="tx2"/>
                </a:solidFill>
                <a:latin typeface="Helvetica" charset="0"/>
              </a:rPr>
              <a:t>Victoria Crater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6" descr="victoria_opportunity_w500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2905" b="-192905"/>
          <a:stretch>
            <a:fillRect/>
          </a:stretch>
        </p:blipFill>
        <p:spPr>
          <a:xfrm>
            <a:off x="-58738" y="0"/>
            <a:ext cx="9202738" cy="6586538"/>
          </a:xfrm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4" descr="spirit_mro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21858" name="Text Box 5"/>
          <p:cNvSpPr txBox="1">
            <a:spLocks noChangeArrowheads="1"/>
          </p:cNvSpPr>
          <p:nvPr/>
        </p:nvSpPr>
        <p:spPr bwMode="auto">
          <a:xfrm>
            <a:off x="0" y="0"/>
            <a:ext cx="23891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4400">
                <a:solidFill>
                  <a:schemeClr val="tx2"/>
                </a:solidFill>
                <a:latin typeface="Helvetica" charset="0"/>
              </a:rPr>
              <a:t>MRO </a:t>
            </a:r>
            <a:r>
              <a:rPr lang="ja-JP" altLang="en-US" sz="4400">
                <a:solidFill>
                  <a:schemeClr val="tx2"/>
                </a:solidFill>
                <a:latin typeface="Helvetica" charset="0"/>
              </a:rPr>
              <a:t>‘</a:t>
            </a:r>
            <a:r>
              <a:rPr lang="en-US" altLang="ja-JP" sz="4400">
                <a:solidFill>
                  <a:schemeClr val="tx2"/>
                </a:solidFill>
                <a:latin typeface="Helvetica" charset="0"/>
              </a:rPr>
              <a:t>06</a:t>
            </a:r>
            <a:endParaRPr lang="en-US" sz="4400">
              <a:solidFill>
                <a:schemeClr val="tx2"/>
              </a:solidFill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4" descr="spiritpath_hirise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76" b="-3676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533400"/>
            <a:ext cx="9144000" cy="6477000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D. Mars is dim</a:t>
            </a:r>
          </a:p>
          <a:p>
            <a:pPr eaLnBrk="1" hangingPunct="1">
              <a:buFont typeface="Wingdings" charset="0"/>
              <a:buNone/>
            </a:pP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 1. Twice as far from Sun as Venus</a:t>
            </a:r>
          </a:p>
          <a:p>
            <a:pPr eaLnBrk="1" hangingPunct="1">
              <a:buFont typeface="Wingdings" charset="0"/>
              <a:buNone/>
            </a:pP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     - light </a:t>
            </a:r>
            <a:r>
              <a:rPr lang="en-US" sz="4400" dirty="0">
                <a:solidFill>
                  <a:srgbClr val="D9801F"/>
                </a:solidFill>
                <a:latin typeface="Tw Cen MT" charset="0"/>
                <a:ea typeface="ＭＳ Ｐゴシック" charset="0"/>
                <a:cs typeface="ＭＳ Ｐゴシック" charset="0"/>
              </a:rPr>
              <a:t>1/4</a:t>
            </a:r>
            <a:r>
              <a:rPr lang="en-US" sz="4400" baseline="30000" dirty="0">
                <a:solidFill>
                  <a:srgbClr val="D9801F"/>
                </a:solidFill>
                <a:latin typeface="Tw Cen MT" charset="0"/>
                <a:ea typeface="ＭＳ Ｐゴシック" charset="0"/>
                <a:cs typeface="ＭＳ Ｐゴシック" charset="0"/>
              </a:rPr>
              <a:t>th</a:t>
            </a: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as intense</a:t>
            </a:r>
          </a:p>
          <a:p>
            <a:pPr eaLnBrk="1" hangingPunct="1">
              <a:buFont typeface="Wingdings" charset="0"/>
              <a:buNone/>
            </a:pP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 2. Only </a:t>
            </a:r>
            <a:r>
              <a:rPr lang="en-US" sz="4400" dirty="0">
                <a:solidFill>
                  <a:srgbClr val="21C00A"/>
                </a:solidFill>
                <a:latin typeface="Tw Cen MT" charset="0"/>
                <a:ea typeface="ＭＳ Ｐゴシック" charset="0"/>
                <a:cs typeface="ＭＳ Ｐゴシック" charset="0"/>
              </a:rPr>
              <a:t>30%</a:t>
            </a: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of </a:t>
            </a:r>
            <a:r>
              <a:rPr lang="en-US" sz="4400" dirty="0" smtClean="0">
                <a:latin typeface="Tw Cen MT" charset="0"/>
                <a:ea typeface="ＭＳ Ｐゴシック" charset="0"/>
                <a:cs typeface="ＭＳ Ｐゴシック" charset="0"/>
              </a:rPr>
              <a:t>Venus’ </a:t>
            </a: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surface area</a:t>
            </a:r>
          </a:p>
          <a:p>
            <a:pPr eaLnBrk="1" hangingPunct="1">
              <a:buFont typeface="Wingdings" charset="0"/>
              <a:buNone/>
            </a:pP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 3. Only </a:t>
            </a:r>
            <a:r>
              <a:rPr lang="en-US" sz="4400" dirty="0">
                <a:solidFill>
                  <a:srgbClr val="1D32D9"/>
                </a:solidFill>
                <a:latin typeface="Tw Cen MT" charset="0"/>
                <a:ea typeface="ＭＳ Ｐゴシック" charset="0"/>
                <a:cs typeface="ＭＳ Ｐゴシック" charset="0"/>
              </a:rPr>
              <a:t>15%</a:t>
            </a: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400" dirty="0" smtClean="0">
                <a:latin typeface="Tw Cen MT" charset="0"/>
                <a:ea typeface="ＭＳ Ｐゴシック" charset="0"/>
                <a:cs typeface="ＭＳ Ｐゴシック" charset="0"/>
              </a:rPr>
              <a:t>reflective</a:t>
            </a:r>
            <a:endParaRPr lang="en-US" sz="4400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 4. </a:t>
            </a:r>
            <a:r>
              <a:rPr lang="en-US" sz="4400" i="1" dirty="0">
                <a:latin typeface="Tw Cen MT" charset="0"/>
                <a:ea typeface="ＭＳ Ｐゴシック" charset="0"/>
                <a:cs typeface="ＭＳ Ｐゴシック" charset="0"/>
              </a:rPr>
              <a:t>Can</a:t>
            </a: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be brighter than any star</a:t>
            </a:r>
          </a:p>
          <a:p>
            <a:pPr eaLnBrk="1" hangingPunct="1">
              <a:buFont typeface="Wingdings" charset="0"/>
              <a:buNone/>
            </a:pP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 5. </a:t>
            </a:r>
            <a:r>
              <a:rPr lang="en-US" sz="4400" dirty="0">
                <a:solidFill>
                  <a:srgbClr val="B2110D"/>
                </a:solidFill>
                <a:latin typeface="Tw Cen MT" charset="0"/>
                <a:ea typeface="ＭＳ Ｐゴシック" charset="0"/>
                <a:cs typeface="ＭＳ Ｐゴシック" charset="0"/>
              </a:rPr>
              <a:t>Reddish-</a:t>
            </a:r>
            <a:r>
              <a:rPr lang="en-US" sz="4400" dirty="0">
                <a:solidFill>
                  <a:srgbClr val="A17C36"/>
                </a:solidFill>
                <a:latin typeface="Tw Cen MT" charset="0"/>
                <a:ea typeface="ＭＳ Ｐゴシック" charset="0"/>
                <a:cs typeface="ＭＳ Ｐゴシック" charset="0"/>
              </a:rPr>
              <a:t>brown</a:t>
            </a: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400" dirty="0" smtClean="0">
                <a:latin typeface="Tw Cen MT" charset="0"/>
                <a:ea typeface="ＭＳ Ｐゴシック" charset="0"/>
                <a:cs typeface="ＭＳ Ｐゴシック" charset="0"/>
              </a:rPr>
              <a:t>tint (iron oxide)</a:t>
            </a:r>
            <a:endParaRPr lang="en-US" sz="4400" dirty="0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7" dur="500"/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ext Box 6"/>
          <p:cNvSpPr txBox="1">
            <a:spLocks noChangeArrowheads="1"/>
          </p:cNvSpPr>
          <p:nvPr/>
        </p:nvSpPr>
        <p:spPr bwMode="auto">
          <a:xfrm>
            <a:off x="-92075" y="-15875"/>
            <a:ext cx="4137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A61C12"/>
                </a:solidFill>
              </a:rPr>
              <a:t>Play original through Quicktime</a:t>
            </a:r>
            <a:endParaRPr lang="en-US"/>
          </a:p>
        </p:txBody>
      </p:sp>
      <p:pic>
        <p:nvPicPr>
          <p:cNvPr id="232451" name="Mars panorama.mov" descr="/Users/teacher/Desktop/ASTRONOMY/Astronomy Pics:Clips/MARS/Mars panorama.mov">
            <a:hlinkClick r:id="" action="ppaction://media"/>
          </p:cNvPr>
          <p:cNvPicPr>
            <a:picLocks noGrp="1" noChangeAspect="1" noChangeArrowheads="1"/>
          </p:cNvPicPr>
          <p:nvPr>
            <p:ph type="media" sz="half"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8675"/>
            <a:ext cx="9144000" cy="6029325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2324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3245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24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24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451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Content Placeholder 3" descr="Phoenix Landing Site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1" r="-961"/>
          <a:stretch>
            <a:fillRect/>
          </a:stretch>
        </p:blipFill>
        <p:spPr>
          <a:xfrm>
            <a:off x="-228600" y="457200"/>
            <a:ext cx="9696450" cy="53467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Placeholder 8" descr="Echus Chasma Marsexpres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3" descr="phoenixchute_hirise_cut800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8293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1029" descr="1st pic from Phoenix lander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93675"/>
            <a:ext cx="9144000" cy="7051675"/>
          </a:xfrm>
        </p:spPr>
      </p:pic>
      <p:sp>
        <p:nvSpPr>
          <p:cNvPr id="131074" name="Text Box 1030"/>
          <p:cNvSpPr txBox="1">
            <a:spLocks noChangeArrowheads="1"/>
          </p:cNvSpPr>
          <p:nvPr/>
        </p:nvSpPr>
        <p:spPr bwMode="auto">
          <a:xfrm>
            <a:off x="228600" y="0"/>
            <a:ext cx="83216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4400">
                <a:solidFill>
                  <a:schemeClr val="tx2"/>
                </a:solidFill>
                <a:latin typeface="Helvetica" charset="0"/>
              </a:rPr>
              <a:t>MARS Phoenix Lander - May </a:t>
            </a:r>
            <a:r>
              <a:rPr lang="ja-JP" altLang="en-US" sz="4400">
                <a:solidFill>
                  <a:schemeClr val="tx2"/>
                </a:solidFill>
                <a:latin typeface="Helvetica" charset="0"/>
              </a:rPr>
              <a:t>‘</a:t>
            </a:r>
            <a:r>
              <a:rPr lang="en-US" altLang="ja-JP" sz="4400">
                <a:solidFill>
                  <a:schemeClr val="tx2"/>
                </a:solidFill>
                <a:latin typeface="Helvetica" charset="0"/>
              </a:rPr>
              <a:t>08</a:t>
            </a:r>
            <a:endParaRPr lang="en-US" sz="4400">
              <a:solidFill>
                <a:schemeClr val="tx2"/>
              </a:solidFill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Content Placeholder 2" descr="armpanels_phoenix.jp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76" b="-3676"/>
          <a:stretch>
            <a:fillRect/>
          </a:stretch>
        </p:blipFill>
        <p:spPr>
          <a:xfrm>
            <a:off x="-12700" y="0"/>
            <a:ext cx="9156700" cy="65532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Placeholder 4" descr="ba-phoenix_mars_498541617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020" b="-22020"/>
          <a:stretch>
            <a:fillRect/>
          </a:stretch>
        </p:blipFill>
        <p:spPr>
          <a:xfrm>
            <a:off x="0" y="0"/>
            <a:ext cx="9169400" cy="687705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Picture Placeholder 4" descr="535px-Evaporating_ice_on_Mars_Phoenix_lander_image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41" r="-24641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CURIOSITY </a:t>
            </a:r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(2012)</a:t>
            </a:r>
          </a:p>
        </p:txBody>
      </p:sp>
      <p:pic>
        <p:nvPicPr>
          <p:cNvPr id="171010" name="Content Placeholder 4" descr="Curiosity still in the la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8" b="11768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Title 1"/>
          <p:cNvSpPr>
            <a:spLocks noGrp="1"/>
          </p:cNvSpPr>
          <p:nvPr>
            <p:ph type="title"/>
          </p:nvPr>
        </p:nvSpPr>
        <p:spPr>
          <a:xfrm>
            <a:off x="1752600" y="33338"/>
            <a:ext cx="7391400" cy="1143000"/>
          </a:xfrm>
        </p:spPr>
        <p:txBody>
          <a:bodyPr/>
          <a:lstStyle/>
          <a:p>
            <a:r>
              <a:rPr lang="en-US" sz="4000">
                <a:latin typeface="Tahoma" charset="0"/>
                <a:ea typeface="ＭＳ Ｐゴシック" charset="0"/>
                <a:cs typeface="ＭＳ Ｐゴシック" charset="0"/>
              </a:rPr>
              <a:t>EDL</a:t>
            </a:r>
            <a:r>
              <a:rPr lang="en-US" sz="2400">
                <a:latin typeface="Tahoma" charset="0"/>
                <a:ea typeface="ＭＳ Ｐゴシック" charset="0"/>
                <a:cs typeface="ＭＳ Ｐゴシック" charset="0"/>
              </a:rPr>
              <a:t> – </a:t>
            </a:r>
            <a:r>
              <a:rPr lang="en-US" sz="4000">
                <a:latin typeface="Tahoma" charset="0"/>
                <a:ea typeface="ＭＳ Ｐゴシック" charset="0"/>
                <a:cs typeface="ＭＳ Ｐゴシック" charset="0"/>
              </a:rPr>
              <a:t>Entry, Descent, &amp; Landing</a:t>
            </a:r>
          </a:p>
        </p:txBody>
      </p:sp>
      <p:sp>
        <p:nvSpPr>
          <p:cNvPr id="172034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7086600" cy="4267200"/>
          </a:xfrm>
        </p:spPr>
        <p:txBody>
          <a:bodyPr/>
          <a:lstStyle/>
          <a:p>
            <a:pPr marL="0" indent="0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  <a:hlinkClick r:id="rId2"/>
              </a:rPr>
              <a:t>http://www.space.com/16265-7-minutes-of-terror-curiosity-rover-s-risky-mars-landing-video.html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72035" name="Picture 3" descr="Landing sequence for Curiosit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681288"/>
            <a:ext cx="5616575" cy="390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 descr="ma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Content Placeholder 3" descr="Curiosity rover on Mar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2" b="4802"/>
          <a:stretch>
            <a:fillRect/>
          </a:stretch>
        </p:blipFill>
        <p:spPr>
          <a:xfrm>
            <a:off x="-12700" y="533400"/>
            <a:ext cx="8858250" cy="53340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1" name="Content Placeholder 3" descr="Martian landscape by Curiosit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" r="-26"/>
          <a:stretch>
            <a:fillRect/>
          </a:stretch>
        </p:blipFill>
        <p:spPr>
          <a:xfrm>
            <a:off x="0" y="-14288"/>
            <a:ext cx="9144000" cy="6854826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695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Tw Cen MT" charset="0"/>
                <a:ea typeface="ＭＳ Ｐゴシック" charset="0"/>
                <a:cs typeface="ＭＳ Ｐゴシック" charset="0"/>
              </a:rPr>
              <a:t>IV</a:t>
            </a:r>
            <a:r>
              <a:rPr lang="en-US" dirty="0">
                <a:latin typeface="Tw Cen MT" charset="0"/>
                <a:ea typeface="ＭＳ Ｐゴシック" charset="0"/>
                <a:cs typeface="ＭＳ Ｐゴシック" charset="0"/>
              </a:rPr>
              <a:t>. Martian Atmosphere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762000"/>
            <a:ext cx="9144000" cy="6096000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 A. </a:t>
            </a:r>
            <a:r>
              <a:rPr lang="en-US" sz="4400" dirty="0" smtClean="0">
                <a:latin typeface="Tw Cen MT" charset="0"/>
                <a:ea typeface="ＭＳ Ｐゴシック" charset="0"/>
                <a:cs typeface="ＭＳ Ｐゴシック" charset="0"/>
              </a:rPr>
              <a:t>Composition     1</a:t>
            </a: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. </a:t>
            </a:r>
            <a:r>
              <a:rPr lang="en-US" sz="4400" u="sng" dirty="0">
                <a:latin typeface="Tw Cen MT" charset="0"/>
                <a:ea typeface="ＭＳ Ｐゴシック" charset="0"/>
                <a:cs typeface="ＭＳ Ｐゴシック" charset="0"/>
              </a:rPr>
              <a:t>Thin</a:t>
            </a: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atmosphere</a:t>
            </a:r>
          </a:p>
          <a:p>
            <a:pPr eaLnBrk="1" hangingPunct="1">
              <a:buFont typeface="Wingdings" charset="0"/>
              <a:buNone/>
            </a:pP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     a. 1/50</a:t>
            </a:r>
            <a:r>
              <a:rPr lang="en-US" sz="4400" baseline="30000" dirty="0">
                <a:latin typeface="Tw Cen MT" charset="0"/>
                <a:ea typeface="ＭＳ Ｐゴシック" charset="0"/>
                <a:cs typeface="ＭＳ Ｐゴシック" charset="0"/>
              </a:rPr>
              <a:t>th</a:t>
            </a: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E</a:t>
            </a:r>
            <a:r>
              <a:rPr lang="ja-JP" altLang="en-US" sz="4400" dirty="0">
                <a:latin typeface="Tw Cen MT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4400" dirty="0">
                <a:latin typeface="Tw Cen MT" charset="0"/>
                <a:ea typeface="ＭＳ Ｐゴシック" charset="0"/>
                <a:cs typeface="ＭＳ Ｐゴシック" charset="0"/>
              </a:rPr>
              <a:t>s pressure- sea level</a:t>
            </a:r>
          </a:p>
          <a:p>
            <a:pPr eaLnBrk="1" hangingPunct="1">
              <a:buFont typeface="Wingdings" charset="0"/>
              <a:buNone/>
            </a:pP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     b. 95% </a:t>
            </a:r>
            <a:r>
              <a:rPr lang="en-US" sz="4400" dirty="0" smtClean="0">
                <a:solidFill>
                  <a:srgbClr val="69FF54"/>
                </a:solidFill>
                <a:latin typeface="Tw Cen MT" charset="0"/>
                <a:ea typeface="ＭＳ Ｐゴシック" charset="0"/>
                <a:cs typeface="ＭＳ Ｐゴシック" charset="0"/>
              </a:rPr>
              <a:t>CO</a:t>
            </a:r>
            <a:r>
              <a:rPr lang="en-US" sz="4400" baseline="-25000" dirty="0" smtClean="0">
                <a:solidFill>
                  <a:srgbClr val="69FF54"/>
                </a:solidFill>
                <a:latin typeface="Tw Cen MT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400" dirty="0" smtClean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400" dirty="0" smtClean="0">
                <a:latin typeface="Tw Cen MT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. </a:t>
            </a:r>
            <a:r>
              <a:rPr lang="en-US" sz="3600" dirty="0">
                <a:latin typeface="Tw Cen MT" charset="0"/>
                <a:ea typeface="ＭＳ Ｐゴシック" charset="0"/>
                <a:cs typeface="ＭＳ Ｐゴシック" charset="0"/>
              </a:rPr>
              <a:t>Trace amounts of </a:t>
            </a:r>
            <a:r>
              <a:rPr lang="en-US" sz="3600" dirty="0" smtClean="0">
                <a:solidFill>
                  <a:schemeClr val="accent1"/>
                </a:solidFill>
                <a:latin typeface="Tw Cen MT" charset="0"/>
                <a:ea typeface="ＭＳ Ｐゴシック" charset="0"/>
                <a:cs typeface="ＭＳ Ｐゴシック" charset="0"/>
              </a:rPr>
              <a:t>H</a:t>
            </a:r>
            <a:r>
              <a:rPr lang="en-US" sz="3600" baseline="-25000" dirty="0" smtClean="0">
                <a:solidFill>
                  <a:schemeClr val="accent1"/>
                </a:solidFill>
                <a:latin typeface="Tw Cen MT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3600" dirty="0" smtClean="0">
                <a:solidFill>
                  <a:schemeClr val="accent1"/>
                </a:solidFill>
                <a:latin typeface="Tw Cen MT" charset="0"/>
                <a:ea typeface="ＭＳ Ｐゴシック" charset="0"/>
                <a:cs typeface="ＭＳ Ｐゴシック" charset="0"/>
              </a:rPr>
              <a:t>O</a:t>
            </a:r>
            <a:endParaRPr lang="en-US" sz="3600" dirty="0" smtClean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400" dirty="0" smtClean="0">
                <a:latin typeface="Tw Cen MT" charset="0"/>
                <a:ea typeface="ＭＳ Ｐゴシック" charset="0"/>
                <a:cs typeface="ＭＳ Ｐゴシック" charset="0"/>
              </a:rPr>
              <a:t>     d. 2008 Phoenix – Snow!      </a:t>
            </a:r>
            <a:endParaRPr lang="en-US" sz="4400" dirty="0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Cool horizon p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962400"/>
            <a:ext cx="8610600" cy="331176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build="p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3-curiosityrov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" b="35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71673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381000"/>
            <a:ext cx="9372600" cy="6477000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2. Surface temps</a:t>
            </a:r>
          </a:p>
          <a:p>
            <a:pPr eaLnBrk="1" hangingPunct="1">
              <a:buFont typeface="Wingdings" charset="0"/>
              <a:buNone/>
            </a:pP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 a. Avg. temp </a:t>
            </a:r>
            <a:r>
              <a:rPr lang="en-US" sz="4400" dirty="0">
                <a:solidFill>
                  <a:schemeClr val="tx2"/>
                </a:solidFill>
                <a:latin typeface="Tw Cen MT" charset="0"/>
                <a:ea typeface="ＭＳ Ｐゴシック" charset="0"/>
                <a:cs typeface="ＭＳ Ｐゴシック" charset="0"/>
              </a:rPr>
              <a:t>122</a:t>
            </a:r>
            <a:r>
              <a:rPr lang="en-US" sz="4400" baseline="30000" dirty="0">
                <a:solidFill>
                  <a:schemeClr val="tx2"/>
                </a:solidFill>
                <a:latin typeface="Tw Cen MT" charset="0"/>
                <a:ea typeface="ＭＳ Ｐゴシック" charset="0"/>
                <a:cs typeface="ＭＳ Ｐゴシック" charset="0"/>
              </a:rPr>
              <a:t>o </a:t>
            </a:r>
            <a:r>
              <a:rPr lang="en-US" sz="4400" dirty="0">
                <a:solidFill>
                  <a:schemeClr val="tx2"/>
                </a:solidFill>
                <a:latin typeface="Tw Cen MT" charset="0"/>
                <a:ea typeface="ＭＳ Ｐゴシック" charset="0"/>
                <a:cs typeface="ＭＳ Ｐゴシック" charset="0"/>
              </a:rPr>
              <a:t>F cooler</a:t>
            </a: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than E </a:t>
            </a:r>
          </a:p>
          <a:p>
            <a:pPr eaLnBrk="1" hangingPunct="1">
              <a:buFont typeface="Wingdings" charset="0"/>
              <a:buNone/>
            </a:pP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 b. Temps may drop 200</a:t>
            </a:r>
            <a:r>
              <a:rPr lang="en-US" sz="4400" baseline="30000" dirty="0">
                <a:latin typeface="Tw Cen MT" charset="0"/>
                <a:ea typeface="ＭＳ Ｐゴシック" charset="0"/>
                <a:cs typeface="ＭＳ Ｐゴシック" charset="0"/>
              </a:rPr>
              <a:t>o</a:t>
            </a: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at night</a:t>
            </a:r>
          </a:p>
          <a:p>
            <a:pPr eaLnBrk="1" hangingPunct="1">
              <a:buFont typeface="Wingdings" charset="0"/>
              <a:buNone/>
            </a:pP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 c. High: </a:t>
            </a:r>
            <a:r>
              <a:rPr lang="en-US" sz="4400" dirty="0">
                <a:solidFill>
                  <a:schemeClr val="tx2"/>
                </a:solidFill>
                <a:latin typeface="Tw Cen MT" charset="0"/>
                <a:ea typeface="ＭＳ Ｐゴシック" charset="0"/>
                <a:cs typeface="ＭＳ Ｐゴシック" charset="0"/>
              </a:rPr>
              <a:t>81</a:t>
            </a:r>
            <a:r>
              <a:rPr lang="en-US" sz="4400" baseline="30000" dirty="0">
                <a:solidFill>
                  <a:schemeClr val="tx2"/>
                </a:solidFill>
                <a:latin typeface="Tw Cen MT" charset="0"/>
                <a:ea typeface="ＭＳ Ｐゴシック" charset="0"/>
                <a:cs typeface="ＭＳ Ｐゴシック" charset="0"/>
              </a:rPr>
              <a:t>o</a:t>
            </a:r>
            <a:r>
              <a:rPr lang="en-US" sz="4400" dirty="0">
                <a:solidFill>
                  <a:schemeClr val="tx2"/>
                </a:solidFill>
                <a:latin typeface="Tw Cen MT" charset="0"/>
                <a:ea typeface="ＭＳ Ｐゴシック" charset="0"/>
                <a:cs typeface="ＭＳ Ｐゴシック" charset="0"/>
              </a:rPr>
              <a:t> F</a:t>
            </a: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 (noon, summer..) </a:t>
            </a:r>
          </a:p>
          <a:p>
            <a:pPr eaLnBrk="1" hangingPunct="1">
              <a:buFont typeface="Wingdings" charset="0"/>
              <a:buNone/>
            </a:pP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 d. Low temps produce canyon fog</a:t>
            </a:r>
          </a:p>
          <a:p>
            <a:pPr eaLnBrk="1" hangingPunct="1">
              <a:buFont typeface="Wingdings" charset="0"/>
              <a:buNone/>
            </a:pP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3. Seasonal changes:  Planet-wide dust storms </a:t>
            </a:r>
            <a:r>
              <a:rPr lang="en-US" sz="4400" dirty="0" smtClean="0">
                <a:latin typeface="Tw Cen MT" charset="0"/>
                <a:ea typeface="ＭＳ Ｐゴシック" charset="0"/>
                <a:cs typeface="ＭＳ Ｐゴシック" charset="0"/>
              </a:rPr>
              <a:t>during </a:t>
            </a: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Southern summer months</a:t>
            </a: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7" dur="500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2" dur="500"/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build="p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4" descr="marsridges_mro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Content Placeholder 3" descr="100113-mars-illusion-02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7" r="-667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8458200" cy="685800"/>
          </a:xfrm>
        </p:spPr>
        <p:txBody>
          <a:bodyPr/>
          <a:lstStyle/>
          <a:p>
            <a:pPr eaLnBrk="1" hangingPunct="1"/>
            <a: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  <a:t>B. Evolution of Atmosphere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1143000"/>
            <a:ext cx="9372600" cy="5715000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 1. </a:t>
            </a:r>
            <a:r>
              <a:rPr lang="en-US" sz="4400" u="sng">
                <a:latin typeface="Tw Cen MT" charset="0"/>
                <a:ea typeface="ＭＳ Ｐゴシック" charset="0"/>
                <a:cs typeface="ＭＳ Ｐゴシック" charset="0"/>
              </a:rPr>
              <a:t>Thick</a:t>
            </a: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atm. 4 billion yrs. ago (comfortable temps, blue sky, rain)</a:t>
            </a:r>
          </a:p>
          <a:p>
            <a:pPr eaLnBrk="1" hangingPunct="1"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 2. Disappeared over next bill. yrs  </a:t>
            </a:r>
          </a:p>
          <a:p>
            <a:pPr eaLnBrk="1" hangingPunct="1"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   a. </a:t>
            </a:r>
            <a:r>
              <a:rPr lang="en-US" sz="4400">
                <a:solidFill>
                  <a:schemeClr val="accent1"/>
                </a:solidFill>
                <a:latin typeface="Tw Cen MT" charset="0"/>
                <a:ea typeface="ＭＳ Ｐゴシック" charset="0"/>
                <a:cs typeface="ＭＳ Ｐゴシック" charset="0"/>
              </a:rPr>
              <a:t>CO</a:t>
            </a:r>
            <a:r>
              <a:rPr lang="en-US" sz="4400" baseline="-25000">
                <a:solidFill>
                  <a:schemeClr val="accent1"/>
                </a:solidFill>
                <a:latin typeface="Tw Cen MT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dissolved into lakes/rocks</a:t>
            </a:r>
          </a:p>
          <a:p>
            <a:pPr eaLnBrk="1" hangingPunct="1"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   b. </a:t>
            </a:r>
            <a:r>
              <a:rPr lang="en-US" sz="4400">
                <a:solidFill>
                  <a:srgbClr val="27E10B"/>
                </a:solidFill>
                <a:latin typeface="Tw Cen MT" charset="0"/>
                <a:ea typeface="ＭＳ Ｐゴシック" charset="0"/>
                <a:cs typeface="ＭＳ Ｐゴシック" charset="0"/>
              </a:rPr>
              <a:t>Greenhouse</a:t>
            </a: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diminished- cooler</a:t>
            </a:r>
          </a:p>
          <a:p>
            <a:pPr eaLnBrk="1" hangingPunct="1"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   c. Water froze out of atm. - cooler</a:t>
            </a:r>
          </a:p>
          <a:p>
            <a:pPr eaLnBrk="1" hangingPunct="1">
              <a:buFont typeface="Wingdings" charset="0"/>
              <a:buNone/>
            </a:pPr>
            <a:r>
              <a:rPr lang="en-US" sz="4400">
                <a:latin typeface="Tw Cen MT" charset="0"/>
                <a:ea typeface="ＭＳ Ｐゴシック" charset="0"/>
                <a:cs typeface="ＭＳ Ｐゴシック" charset="0"/>
              </a:rPr>
              <a:t>    d. Enough ice now to flood planet</a:t>
            </a:r>
          </a:p>
        </p:txBody>
      </p:sp>
    </p:spTree>
  </p:cSld>
  <p:clrMapOvr>
    <a:masterClrMapping/>
  </p:clrMapOvr>
  <p:transition xmlns:p14="http://schemas.microsoft.com/office/powerpoint/2010/main">
    <p:cut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build="p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3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04" r="-4204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Tw Cen MT" charset="0"/>
                <a:ea typeface="ＭＳ Ｐゴシック" charset="0"/>
                <a:cs typeface="ＭＳ Ｐゴシック" charset="0"/>
              </a:rPr>
              <a:t>V. </a:t>
            </a:r>
            <a:r>
              <a:rPr lang="en-US" sz="4000" dirty="0">
                <a:latin typeface="Tw Cen MT" charset="0"/>
                <a:ea typeface="ＭＳ Ｐゴシック" charset="0"/>
                <a:cs typeface="ＭＳ Ｐゴシック" charset="0"/>
              </a:rPr>
              <a:t>Moons of </a:t>
            </a:r>
            <a:r>
              <a:rPr lang="en-US" sz="4000" dirty="0" smtClean="0">
                <a:latin typeface="Tw Cen MT" charset="0"/>
                <a:ea typeface="ＭＳ Ｐゴシック" charset="0"/>
                <a:cs typeface="ＭＳ Ｐゴシック" charset="0"/>
              </a:rPr>
              <a:t>Mars  </a:t>
            </a:r>
            <a:r>
              <a:rPr lang="en-US" sz="3200" dirty="0" smtClean="0">
                <a:latin typeface="Tw Cen MT" charset="0"/>
                <a:ea typeface="ＭＳ Ｐゴシック" charset="0"/>
                <a:cs typeface="ＭＳ Ｐゴシック" charset="0"/>
              </a:rPr>
              <a:t>(Sec 5.9)</a:t>
            </a:r>
            <a:endParaRPr lang="en-US" sz="3200" dirty="0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762000"/>
            <a:ext cx="9144000" cy="6096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3600">
                <a:latin typeface="Tw Cen MT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  <a:t>A. 2 small moons- Phobos/Deimos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  <a:t>  B. Discov. in 1877 by Asaph Hall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  <a:t>  C. Close, tidally-locked, </a:t>
            </a:r>
            <a:r>
              <a:rPr lang="en-US" i="1">
                <a:latin typeface="Tw Cen MT" charset="0"/>
                <a:ea typeface="ＭＳ Ｐゴシック" charset="0"/>
                <a:cs typeface="ＭＳ Ｐゴシック" charset="0"/>
              </a:rPr>
              <a:t>nearly</a:t>
            </a:r>
            <a: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  <a:t> circular orbits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  <a:t>      around the equator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  <a:t>  D. Captured asteroids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  <a:t>    1.Irregular shape/heavily cratered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  <a:t>    2. Phobos larger; has crater Stickney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  <a:t>    3. Very dark (6% reflective)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  <a:t>    4. Low density  (2000 kg/m</a:t>
            </a:r>
            <a:r>
              <a:rPr lang="en-US" sz="4000" baseline="30000">
                <a:latin typeface="Tw Cen MT" charset="0"/>
                <a:ea typeface="ＭＳ Ｐゴシック" charset="0"/>
                <a:cs typeface="ＭＳ Ｐゴシック" charset="0"/>
              </a:rPr>
              <a:t>3</a:t>
            </a:r>
            <a:r>
              <a:rPr lang="en-US" sz="4000">
                <a:latin typeface="Tw Cen MT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609600"/>
            <a:ext cx="9144000" cy="6477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II. Physical </a:t>
            </a:r>
            <a:r>
              <a:rPr lang="en-US" sz="4400" dirty="0" smtClean="0">
                <a:latin typeface="Tw Cen MT" charset="0"/>
                <a:ea typeface="ＭＳ Ｐゴシック" charset="0"/>
                <a:cs typeface="ＭＳ Ｐゴシック" charset="0"/>
              </a:rPr>
              <a:t>Properties  </a:t>
            </a:r>
            <a:r>
              <a:rPr lang="en-US" sz="3200" dirty="0" smtClean="0">
                <a:latin typeface="Tw Cen MT" charset="0"/>
                <a:ea typeface="ＭＳ Ｐゴシック" charset="0"/>
                <a:cs typeface="ＭＳ Ｐゴシック" charset="0"/>
              </a:rPr>
              <a:t>(Sec 5.6)</a:t>
            </a:r>
            <a:endParaRPr lang="en-US" sz="3200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 A. Size:   </a:t>
            </a:r>
            <a:r>
              <a:rPr lang="en-US" sz="4400" b="1" dirty="0">
                <a:solidFill>
                  <a:schemeClr val="accent1"/>
                </a:solidFill>
                <a:latin typeface="Tw Cen MT" charset="0"/>
                <a:ea typeface="ＭＳ Ｐゴシック" charset="0"/>
                <a:cs typeface="ＭＳ Ｐゴシック" charset="0"/>
              </a:rPr>
              <a:t>.</a:t>
            </a:r>
            <a:r>
              <a:rPr lang="en-US" sz="4400" dirty="0">
                <a:solidFill>
                  <a:schemeClr val="accent1"/>
                </a:solidFill>
                <a:latin typeface="Tw Cen MT" charset="0"/>
                <a:ea typeface="ＭＳ Ｐゴシック" charset="0"/>
                <a:cs typeface="ＭＳ Ｐゴシック" charset="0"/>
              </a:rPr>
              <a:t>53 </a:t>
            </a:r>
            <a:r>
              <a:rPr lang="en-US" sz="4400" dirty="0" err="1">
                <a:solidFill>
                  <a:schemeClr val="accent1"/>
                </a:solidFill>
                <a:latin typeface="Tw Cen MT" charset="0"/>
                <a:ea typeface="ＭＳ Ｐゴシック" charset="0"/>
                <a:cs typeface="ＭＳ Ｐゴシック" charset="0"/>
              </a:rPr>
              <a:t>d</a:t>
            </a:r>
            <a:r>
              <a:rPr lang="en-US" sz="4400" baseline="-25000" dirty="0" err="1">
                <a:solidFill>
                  <a:schemeClr val="accent1"/>
                </a:solidFill>
                <a:latin typeface="Tw Cen MT" charset="0"/>
                <a:ea typeface="ＭＳ Ｐゴシック" charset="0"/>
                <a:cs typeface="ＭＳ Ｐゴシック" charset="0"/>
              </a:rPr>
              <a:t>E</a:t>
            </a: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 / </a:t>
            </a:r>
            <a:r>
              <a:rPr lang="en-US" sz="4400" b="1" dirty="0">
                <a:solidFill>
                  <a:schemeClr val="folHlink"/>
                </a:solidFill>
                <a:latin typeface="Tw Cen MT" charset="0"/>
                <a:ea typeface="ＭＳ Ｐゴシック" charset="0"/>
                <a:cs typeface="ＭＳ Ｐゴシック" charset="0"/>
              </a:rPr>
              <a:t>.</a:t>
            </a:r>
            <a:r>
              <a:rPr lang="en-US" sz="4400" dirty="0">
                <a:solidFill>
                  <a:schemeClr val="folHlink"/>
                </a:solidFill>
                <a:latin typeface="Tw Cen MT" charset="0"/>
                <a:ea typeface="ＭＳ Ｐゴシック" charset="0"/>
                <a:cs typeface="ＭＳ Ｐゴシック" charset="0"/>
              </a:rPr>
              <a:t>11 M</a:t>
            </a:r>
            <a:r>
              <a:rPr lang="en-US" sz="4400" baseline="-25000" dirty="0">
                <a:solidFill>
                  <a:schemeClr val="folHlink"/>
                </a:solidFill>
                <a:latin typeface="Tw Cen MT" charset="0"/>
                <a:ea typeface="ＭＳ Ｐゴシック" charset="0"/>
                <a:cs typeface="ＭＳ Ｐゴシック" charset="0"/>
              </a:rPr>
              <a:t>E</a:t>
            </a:r>
            <a:endParaRPr lang="en-US" sz="4400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 B. Density: </a:t>
            </a:r>
            <a:r>
              <a:rPr lang="en-US" sz="4400" dirty="0">
                <a:solidFill>
                  <a:schemeClr val="bg2"/>
                </a:solidFill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400" dirty="0">
                <a:solidFill>
                  <a:schemeClr val="tx2"/>
                </a:solidFill>
                <a:latin typeface="Tw Cen MT" charset="0"/>
                <a:ea typeface="ＭＳ Ｐゴシック" charset="0"/>
                <a:cs typeface="ＭＳ Ｐゴシック" charset="0"/>
              </a:rPr>
              <a:t>3900</a:t>
            </a: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kg/m</a:t>
            </a:r>
            <a:r>
              <a:rPr lang="en-US" sz="4400" baseline="30000" dirty="0">
                <a:latin typeface="Tw Cen MT" charset="0"/>
                <a:ea typeface="ＭＳ Ｐゴシック" charset="0"/>
                <a:cs typeface="ＭＳ Ｐゴシック" charset="0"/>
              </a:rPr>
              <a:t>3</a:t>
            </a: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 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      (Core of iron sulfide)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 C. 2 small moons: </a:t>
            </a:r>
            <a:r>
              <a:rPr lang="en-US" sz="4400" dirty="0" err="1">
                <a:solidFill>
                  <a:schemeClr val="accent1"/>
                </a:solidFill>
                <a:latin typeface="Tw Cen MT" charset="0"/>
                <a:ea typeface="ＭＳ Ｐゴシック" charset="0"/>
                <a:cs typeface="ＭＳ Ｐゴシック" charset="0"/>
              </a:rPr>
              <a:t>Phobos</a:t>
            </a: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/</a:t>
            </a:r>
            <a:r>
              <a:rPr lang="en-US" sz="4400" dirty="0" err="1">
                <a:solidFill>
                  <a:schemeClr val="folHlink"/>
                </a:solidFill>
                <a:latin typeface="Tw Cen MT" charset="0"/>
                <a:ea typeface="ＭＳ Ｐゴシック" charset="0"/>
                <a:cs typeface="ＭＳ Ｐゴシック" charset="0"/>
              </a:rPr>
              <a:t>Deimos</a:t>
            </a:r>
            <a:endParaRPr lang="en-US" sz="4400" dirty="0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     (sons of Ares &amp; Aphrodite)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 D. Earth-like properties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   1. </a:t>
            </a:r>
            <a:r>
              <a:rPr lang="en-US" sz="4400" dirty="0">
                <a:solidFill>
                  <a:schemeClr val="tx2"/>
                </a:solidFill>
                <a:latin typeface="Tw Cen MT" charset="0"/>
                <a:ea typeface="ＭＳ Ｐゴシック" charset="0"/>
                <a:cs typeface="ＭＳ Ｐゴシック" charset="0"/>
              </a:rPr>
              <a:t>24.6 </a:t>
            </a:r>
            <a:r>
              <a:rPr lang="en-US" sz="4400" dirty="0" err="1">
                <a:solidFill>
                  <a:schemeClr val="tx2"/>
                </a:solidFill>
                <a:latin typeface="Tw Cen MT" charset="0"/>
                <a:ea typeface="ＭＳ Ｐゴシック" charset="0"/>
                <a:cs typeface="ＭＳ Ｐゴシック" charset="0"/>
              </a:rPr>
              <a:t>hr</a:t>
            </a: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rotation / </a:t>
            </a:r>
            <a:r>
              <a:rPr lang="en-US" sz="4400" dirty="0">
                <a:solidFill>
                  <a:schemeClr val="tx2"/>
                </a:solidFill>
                <a:latin typeface="Tw Cen MT" charset="0"/>
                <a:ea typeface="ＭＳ Ｐゴシック" charset="0"/>
                <a:cs typeface="ＭＳ Ｐゴシック" charset="0"/>
              </a:rPr>
              <a:t>24</a:t>
            </a:r>
            <a:r>
              <a:rPr lang="en-US" sz="4400" baseline="30000" dirty="0">
                <a:solidFill>
                  <a:schemeClr val="tx2"/>
                </a:solidFill>
                <a:latin typeface="Tw Cen MT" charset="0"/>
                <a:ea typeface="ＭＳ Ｐゴシック" charset="0"/>
                <a:cs typeface="ＭＳ Ｐゴシック" charset="0"/>
              </a:rPr>
              <a:t>o</a:t>
            </a: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tilt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   2. </a:t>
            </a:r>
            <a:r>
              <a:rPr lang="en-US" sz="4400" dirty="0" err="1">
                <a:latin typeface="Tw Cen MT" charset="0"/>
                <a:ea typeface="ＭＳ Ｐゴシック" charset="0"/>
                <a:cs typeface="ＭＳ Ｐゴシック" charset="0"/>
              </a:rPr>
              <a:t>Eccent</a:t>
            </a: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. - greater seasonal diff.</a:t>
            </a: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>
                <a:latin typeface="Tw Cen MT" charset="0"/>
                <a:ea typeface="ＭＳ Ｐゴシック" charset="0"/>
                <a:cs typeface="ＭＳ Ｐゴシック" charset="0"/>
              </a:rPr>
              <a:t>Phobos</a:t>
            </a:r>
          </a:p>
        </p:txBody>
      </p:sp>
      <p:pic>
        <p:nvPicPr>
          <p:cNvPr id="152578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54" r="-20354"/>
          <a:stretch>
            <a:fillRect/>
          </a:stretch>
        </p:blipFill>
        <p:spPr>
          <a:xfrm>
            <a:off x="612775" y="1600200"/>
            <a:ext cx="8153400" cy="4495800"/>
          </a:xfrm>
        </p:spPr>
      </p:pic>
    </p:spTree>
  </p:cSld>
  <p:clrMapOvr>
    <a:masterClrMapping/>
  </p:clrMapOvr>
  <p:transition xmlns:p14="http://schemas.microsoft.com/office/powerpoint/2010/main">
    <p:cut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Tw Cen MT" charset="0"/>
                <a:ea typeface="ＭＳ Ｐゴシック" charset="0"/>
                <a:cs typeface="ＭＳ Ｐゴシック" charset="0"/>
              </a:rPr>
              <a:t>Phobos </a:t>
            </a:r>
            <a:r>
              <a:rPr lang="ja-JP" altLang="en-US">
                <a:latin typeface="Tw Cen MT" charset="0"/>
                <a:ea typeface="ＭＳ Ｐゴシック" charset="0"/>
                <a:cs typeface="ＭＳ Ｐゴシック" charset="0"/>
              </a:rPr>
              <a:t>‘</a:t>
            </a:r>
            <a:r>
              <a:rPr lang="en-US" altLang="ja-JP">
                <a:latin typeface="Tw Cen MT" charset="0"/>
                <a:ea typeface="ＭＳ Ｐゴシック" charset="0"/>
                <a:cs typeface="ＭＳ Ｐゴシック" charset="0"/>
              </a:rPr>
              <a:t>06</a:t>
            </a:r>
            <a:endParaRPr lang="en-US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4626" name="Picture 4" descr="phobos_hiresm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08" r="-18008"/>
          <a:stretch>
            <a:fillRect/>
          </a:stretch>
        </p:blipFill>
        <p:spPr>
          <a:xfrm>
            <a:off x="612775" y="1600200"/>
            <a:ext cx="8153400" cy="4495800"/>
          </a:xfrm>
        </p:spPr>
      </p:pic>
    </p:spTree>
  </p:cSld>
  <p:clrMapOvr>
    <a:masterClrMapping/>
  </p:clrMapOvr>
  <p:transition xmlns:p14="http://schemas.microsoft.com/office/powerpoint/2010/main">
    <p:cut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Content Placeholder 3" descr="phobos1_marsexpress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85" r="-5185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7" name="Content Placeholder 3" descr="phoboslimb_marsexpress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50" b="-6250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>
                <a:latin typeface="Tw Cen MT" charset="0"/>
                <a:ea typeface="ＭＳ Ｐゴシック" charset="0"/>
                <a:cs typeface="ＭＳ Ｐゴシック" charset="0"/>
              </a:rPr>
              <a:t>Martian meteorite</a:t>
            </a:r>
          </a:p>
        </p:txBody>
      </p:sp>
      <p:pic>
        <p:nvPicPr>
          <p:cNvPr id="158722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52" r="-10452"/>
          <a:stretch>
            <a:fillRect/>
          </a:stretch>
        </p:blipFill>
        <p:spPr>
          <a:xfrm>
            <a:off x="612775" y="1600200"/>
            <a:ext cx="8153400" cy="44958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4" descr="Lil' Big Foot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97" r="-2397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7" name="Picture 3" descr="Lil Big Foot from a distance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42" b="-3842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3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041" b="-47041"/>
          <a:stretch>
            <a:fillRect/>
          </a:stretch>
        </p:blipFill>
        <p:spPr/>
      </p:pic>
      <p:pic>
        <p:nvPicPr>
          <p:cNvPr id="45058" name="Picture 4" descr="Relative Size of the Small Plane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8991600" cy="762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chemeClr val="accent2"/>
                </a:solidFill>
                <a:latin typeface="Tw Cen MT" charset="0"/>
                <a:ea typeface="ＭＳ Ｐゴシック" charset="0"/>
                <a:cs typeface="ＭＳ Ｐゴシック" charset="0"/>
              </a:rPr>
              <a:t>                                      </a:t>
            </a:r>
            <a:r>
              <a:rPr lang="en-US" sz="4000" dirty="0" err="1" smtClean="0">
                <a:solidFill>
                  <a:schemeClr val="accent2"/>
                </a:solidFill>
                <a:latin typeface="Tw Cen MT" charset="0"/>
                <a:ea typeface="ＭＳ Ｐゴシック" charset="0"/>
                <a:cs typeface="ＭＳ Ｐゴシック" charset="0"/>
              </a:rPr>
              <a:t>InSight</a:t>
            </a:r>
            <a:r>
              <a:rPr lang="en-US" sz="4000" dirty="0" smtClean="0">
                <a:solidFill>
                  <a:schemeClr val="accent2"/>
                </a:solidFill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dirty="0">
                <a:solidFill>
                  <a:schemeClr val="accent2"/>
                </a:solidFill>
                <a:latin typeface="Tw Cen MT" charset="0"/>
                <a:ea typeface="ＭＳ Ｐゴシック" charset="0"/>
                <a:cs typeface="ＭＳ Ｐゴシック" charset="0"/>
              </a:rPr>
              <a:t>2016!!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990600"/>
            <a:ext cx="9144000" cy="5867400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4400" dirty="0" smtClean="0">
                <a:latin typeface="Tw Cen MT" charset="0"/>
                <a:ea typeface="ＭＳ Ｐゴシック" charset="0"/>
                <a:cs typeface="ＭＳ Ｐゴシック" charset="0"/>
              </a:rPr>
              <a:t>E. </a:t>
            </a: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No seismic studies </a:t>
            </a:r>
            <a:r>
              <a:rPr lang="en-US" sz="3600" dirty="0">
                <a:latin typeface="Tw Cen MT" charset="0"/>
                <a:ea typeface="ＭＳ Ｐゴシック" charset="0"/>
                <a:cs typeface="ＭＳ Ｐゴシック" charset="0"/>
              </a:rPr>
              <a:t>(Viking failed)</a:t>
            </a:r>
          </a:p>
          <a:p>
            <a:pPr eaLnBrk="1" hangingPunct="1">
              <a:buFont typeface="Wingdings" charset="0"/>
              <a:buNone/>
            </a:pP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4400" dirty="0" smtClean="0">
                <a:latin typeface="Tw Cen MT" charset="0"/>
                <a:ea typeface="ＭＳ Ｐゴシック" charset="0"/>
                <a:cs typeface="ＭＳ Ｐゴシック" charset="0"/>
              </a:rPr>
              <a:t>F. </a:t>
            </a: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No global magnetic field - core </a:t>
            </a:r>
          </a:p>
          <a:p>
            <a:pPr eaLnBrk="1" hangingPunct="1">
              <a:buFont typeface="Wingdings" charset="0"/>
              <a:buNone/>
            </a:pP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      non-metallic or solid or both</a:t>
            </a:r>
          </a:p>
          <a:p>
            <a:pPr eaLnBrk="1" hangingPunct="1">
              <a:buFont typeface="Wingdings" charset="0"/>
              <a:buNone/>
            </a:pP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4400" dirty="0" err="1">
                <a:latin typeface="Tw Cen MT" charset="0"/>
                <a:ea typeface="ＭＳ Ｐゴシック" charset="0"/>
                <a:cs typeface="ＭＳ Ｐゴシック" charset="0"/>
              </a:rPr>
              <a:t>G</a:t>
            </a:r>
            <a:r>
              <a:rPr lang="en-US" sz="4400" dirty="0" err="1" smtClean="0">
                <a:latin typeface="Tw Cen MT" charset="0"/>
                <a:ea typeface="ＭＳ Ｐゴシック" charset="0"/>
                <a:cs typeface="ＭＳ Ｐゴシック" charset="0"/>
              </a:rPr>
              <a:t>.Never</a:t>
            </a:r>
            <a:r>
              <a:rPr lang="en-US" sz="4400" dirty="0" smtClean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melted as much as V or E</a:t>
            </a:r>
          </a:p>
          <a:p>
            <a:pPr eaLnBrk="1" hangingPunct="1">
              <a:buFont typeface="Wingdings" charset="0"/>
              <a:buNone/>
            </a:pP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   1. Heat escapes smaller planet</a:t>
            </a:r>
          </a:p>
          <a:p>
            <a:pPr eaLnBrk="1" hangingPunct="1">
              <a:buFont typeface="Wingdings" charset="0"/>
              <a:buNone/>
            </a:pP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   2. Volcanism has ceased</a:t>
            </a:r>
          </a:p>
          <a:p>
            <a:pPr eaLnBrk="1" hangingPunct="1">
              <a:buFont typeface="Wingdings" charset="0"/>
              <a:buNone/>
            </a:pPr>
            <a:r>
              <a:rPr lang="en-US" sz="4400" dirty="0">
                <a:latin typeface="Tw Cen MT" charset="0"/>
                <a:ea typeface="ＭＳ Ｐゴシック" charset="0"/>
                <a:cs typeface="ＭＳ Ｐゴシック" charset="0"/>
              </a:rPr>
              <a:t>    3. No plate tectonics</a:t>
            </a:r>
          </a:p>
          <a:p>
            <a:pPr eaLnBrk="1" hangingPunct="1">
              <a:buFont typeface="Wingdings" charset="0"/>
              <a:buNone/>
            </a:pPr>
            <a:endParaRPr lang="en-US" sz="4400" dirty="0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74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953000"/>
            <a:ext cx="2514600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4495800" y="914400"/>
            <a:ext cx="731838" cy="2254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build="p" autoUpdateAnimBg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Slide">
  <a:themeElements>
    <a:clrScheme name="Slide 1">
      <a:dk1>
        <a:srgbClr val="336699"/>
      </a:dk1>
      <a:lt1>
        <a:srgbClr val="FFFF66"/>
      </a:lt1>
      <a:dk2>
        <a:srgbClr val="000000"/>
      </a:dk2>
      <a:lt2>
        <a:srgbClr val="FFFF66"/>
      </a:lt2>
      <a:accent1>
        <a:srgbClr val="003399"/>
      </a:accent1>
      <a:accent2>
        <a:srgbClr val="468A4B"/>
      </a:accent2>
      <a:accent3>
        <a:srgbClr val="AAAAAA"/>
      </a:accent3>
      <a:accent4>
        <a:srgbClr val="DADA56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Slide">
      <a:majorFont>
        <a:latin typeface="Tahoma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2" charset="0"/>
          </a:defRPr>
        </a:defPPr>
      </a:lstStyle>
    </a:lnDef>
  </a:objectDefaults>
  <a:extraClrSchemeLst>
    <a:extraClrScheme>
      <a:clrScheme name="Slide 1">
        <a:dk1>
          <a:srgbClr val="336699"/>
        </a:dk1>
        <a:lt1>
          <a:srgbClr val="FFFF66"/>
        </a:lt1>
        <a:dk2>
          <a:srgbClr val="000000"/>
        </a:dk2>
        <a:lt2>
          <a:srgbClr val="FFFF66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56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2004:Templates:Presentations:Designs:Slide</Template>
  <TotalTime>103989</TotalTime>
  <Words>1520</Words>
  <Application>Microsoft Macintosh PowerPoint</Application>
  <PresentationFormat>On-screen Show (4:3)</PresentationFormat>
  <Paragraphs>255</Paragraphs>
  <Slides>76</Slides>
  <Notes>58</Notes>
  <HiddenSlides>0</HiddenSlides>
  <MMClips>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76</vt:i4>
      </vt:variant>
    </vt:vector>
  </HeadingPairs>
  <TitlesOfParts>
    <vt:vector size="78" baseType="lpstr">
      <vt:lpstr>Slide</vt:lpstr>
      <vt:lpstr>Median</vt:lpstr>
      <vt:lpstr>Ch. 5  MARS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             InSight 2016!!</vt:lpstr>
      <vt:lpstr>InSight Mission (2016)</vt:lpstr>
      <vt:lpstr>PowerPoint Presentation</vt:lpstr>
      <vt:lpstr>PowerPoint Presentation</vt:lpstr>
      <vt:lpstr>Dust devils on Mars!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“Splosh”</vt:lpstr>
      <vt:lpstr>Evidence of Water (?)</vt:lpstr>
      <vt:lpstr>Recent Water (!) on Mars (‘06) (see next page for before/after)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North cap</vt:lpstr>
      <vt:lpstr>PowerPoint Presentation</vt:lpstr>
      <vt:lpstr>G. The Martian Landers</vt:lpstr>
      <vt:lpstr>The Face  on Mars: 1970’s</vt:lpstr>
      <vt:lpstr>The Face  on Mars: I990’s</vt:lpstr>
      <vt:lpstr>Mars 1997 (Pathfinder)</vt:lpstr>
      <vt:lpstr> </vt:lpstr>
      <vt:lpstr>PowerPoint Presentation</vt:lpstr>
      <vt:lpstr>PowerPoint Presentation</vt:lpstr>
      <vt:lpstr>Spirit &amp; Opportunity ‘04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CURIOSITY (2012)</vt:lpstr>
      <vt:lpstr>EDL – Entry, Descent, &amp; Landing</vt:lpstr>
      <vt:lpstr>PowerPoint Presentation</vt:lpstr>
      <vt:lpstr>PowerPoint Presentation</vt:lpstr>
      <vt:lpstr>IV. Martian Atmosphere</vt:lpstr>
      <vt:lpstr>PowerPoint Presentation</vt:lpstr>
      <vt:lpstr>PowerPoint Presentation</vt:lpstr>
      <vt:lpstr>PowerPoint Presentation</vt:lpstr>
      <vt:lpstr>PowerPoint Presentation</vt:lpstr>
      <vt:lpstr>B. Evolution of Atmosphere</vt:lpstr>
      <vt:lpstr>PowerPoint Presentation</vt:lpstr>
      <vt:lpstr>V. Moons of Mars  (Sec 5.9)</vt:lpstr>
      <vt:lpstr>Phobos</vt:lpstr>
      <vt:lpstr>Phobos ‘06</vt:lpstr>
      <vt:lpstr>PowerPoint Presentation</vt:lpstr>
      <vt:lpstr>PowerPoint Presentation</vt:lpstr>
      <vt:lpstr>Martian meteorite</vt:lpstr>
      <vt:lpstr>PowerPoint Presentation</vt:lpstr>
      <vt:lpstr>PowerPoint Presentation</vt:lpstr>
    </vt:vector>
  </TitlesOfParts>
  <Company>SBBC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Ch. 9/10 Venus &amp; Mars</dc:title>
  <dc:creator>Stoneman Douglas High</dc:creator>
  <cp:lastModifiedBy>STONEMAN DOUGLAS HIGH SCHOOL</cp:lastModifiedBy>
  <cp:revision>198</cp:revision>
  <dcterms:created xsi:type="dcterms:W3CDTF">2010-12-01T14:57:19Z</dcterms:created>
  <dcterms:modified xsi:type="dcterms:W3CDTF">2014-11-17T19:20:23Z</dcterms:modified>
</cp:coreProperties>
</file>