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theme/themeOverride20.xml" ContentType="application/vnd.openxmlformats-officedocument.themeOverride+xml"/>
  <Override PartName="/ppt/notesSlides/notesSlide21.xml" ContentType="application/vnd.openxmlformats-officedocument.presentationml.notesSlide+xml"/>
  <Override PartName="/ppt/theme/themeOverride2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2.xml" ContentType="application/vnd.openxmlformats-officedocument.themeOverride+xml"/>
  <Override PartName="/ppt/notesSlides/notesSlide24.xml" ContentType="application/vnd.openxmlformats-officedocument.presentationml.notesSlide+xml"/>
  <Override PartName="/ppt/theme/themeOverride23.xml" ContentType="application/vnd.openxmlformats-officedocument.themeOverride+xml"/>
  <Override PartName="/ppt/notesSlides/notesSlide25.xml" ContentType="application/vnd.openxmlformats-officedocument.presentationml.notesSlide+xml"/>
  <Override PartName="/ppt/theme/themeOverride24.xml" ContentType="application/vnd.openxmlformats-officedocument.themeOverride+xml"/>
  <Override PartName="/ppt/notesSlides/notesSlide26.xml" ContentType="application/vnd.openxmlformats-officedocument.presentationml.notesSlide+xml"/>
  <Override PartName="/ppt/theme/themeOverride25.xml" ContentType="application/vnd.openxmlformats-officedocument.themeOverride+xml"/>
  <Override PartName="/ppt/notesSlides/notesSlide27.xml" ContentType="application/vnd.openxmlformats-officedocument.presentationml.notesSlide+xml"/>
  <Override PartName="/ppt/theme/themeOverride26.xml" ContentType="application/vnd.openxmlformats-officedocument.themeOverr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64" r:id="rId1"/>
  </p:sldMasterIdLst>
  <p:notesMasterIdLst>
    <p:notesMasterId r:id="rId44"/>
  </p:notesMasterIdLst>
  <p:sldIdLst>
    <p:sldId id="256" r:id="rId2"/>
    <p:sldId id="280" r:id="rId3"/>
    <p:sldId id="257" r:id="rId4"/>
    <p:sldId id="301" r:id="rId5"/>
    <p:sldId id="297" r:id="rId6"/>
    <p:sldId id="298" r:id="rId7"/>
    <p:sldId id="299" r:id="rId8"/>
    <p:sldId id="279" r:id="rId9"/>
    <p:sldId id="268" r:id="rId10"/>
    <p:sldId id="269" r:id="rId11"/>
    <p:sldId id="288" r:id="rId12"/>
    <p:sldId id="289" r:id="rId13"/>
    <p:sldId id="270" r:id="rId14"/>
    <p:sldId id="290" r:id="rId15"/>
    <p:sldId id="262" r:id="rId16"/>
    <p:sldId id="282" r:id="rId17"/>
    <p:sldId id="283" r:id="rId18"/>
    <p:sldId id="284" r:id="rId19"/>
    <p:sldId id="294" r:id="rId20"/>
    <p:sldId id="271" r:id="rId21"/>
    <p:sldId id="258" r:id="rId22"/>
    <p:sldId id="259" r:id="rId23"/>
    <p:sldId id="266" r:id="rId24"/>
    <p:sldId id="260" r:id="rId25"/>
    <p:sldId id="267" r:id="rId26"/>
    <p:sldId id="272" r:id="rId27"/>
    <p:sldId id="261" r:id="rId28"/>
    <p:sldId id="291" r:id="rId29"/>
    <p:sldId id="286" r:id="rId30"/>
    <p:sldId id="273" r:id="rId31"/>
    <p:sldId id="287" r:id="rId32"/>
    <p:sldId id="295" r:id="rId33"/>
    <p:sldId id="278" r:id="rId34"/>
    <p:sldId id="285" r:id="rId35"/>
    <p:sldId id="292" r:id="rId36"/>
    <p:sldId id="274" r:id="rId37"/>
    <p:sldId id="300" r:id="rId38"/>
    <p:sldId id="275" r:id="rId39"/>
    <p:sldId id="276" r:id="rId40"/>
    <p:sldId id="296" r:id="rId41"/>
    <p:sldId id="293" r:id="rId42"/>
    <p:sldId id="281"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500"/>
    <a:srgbClr val="3689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7" autoAdjust="0"/>
    <p:restoredTop sz="94737" autoAdjust="0"/>
  </p:normalViewPr>
  <p:slideViewPr>
    <p:cSldViewPr>
      <p:cViewPr varScale="1">
        <p:scale>
          <a:sx n="82" d="100"/>
          <a:sy n="82" d="100"/>
        </p:scale>
        <p:origin x="-1000" y="-112"/>
      </p:cViewPr>
      <p:guideLst>
        <p:guide orient="horz" pos="2160"/>
        <p:guide pos="2880"/>
      </p:guideLst>
    </p:cSldViewPr>
  </p:slideViewPr>
  <p:outlineViewPr>
    <p:cViewPr>
      <p:scale>
        <a:sx n="33" d="100"/>
        <a:sy n="33" d="100"/>
      </p:scale>
      <p:origin x="8" y="19640"/>
    </p:cViewPr>
  </p:outlineViewPr>
  <p:notesTextViewPr>
    <p:cViewPr>
      <p:scale>
        <a:sx n="100" d="100"/>
        <a:sy n="100" d="100"/>
      </p:scale>
      <p:origin x="0" y="0"/>
    </p:cViewPr>
  </p:notesTextViewPr>
  <p:sorterViewPr>
    <p:cViewPr>
      <p:scale>
        <a:sx n="66" d="100"/>
        <a:sy n="66" d="100"/>
      </p:scale>
      <p:origin x="0" y="17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1FE9923-4A4F-AA4D-9111-3CFEC368DB9D}" type="slidenum">
              <a:rPr lang="en-US"/>
              <a:pPr>
                <a:defRPr/>
              </a:pPr>
              <a:t>‹#›</a:t>
            </a:fld>
            <a:endParaRPr lang="en-US"/>
          </a:p>
        </p:txBody>
      </p:sp>
    </p:spTree>
    <p:extLst>
      <p:ext uri="{BB962C8B-B14F-4D97-AF65-F5344CB8AC3E}">
        <p14:creationId xmlns:p14="http://schemas.microsoft.com/office/powerpoint/2010/main" val="489681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002E4C4-D515-FE4F-8BB4-6594C89F77A4}" type="slidenum">
              <a:rPr lang="en-US" sz="1200"/>
              <a:pPr/>
              <a:t>1</a:t>
            </a:fld>
            <a:endParaRPr lang="en-US" sz="120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D2A0F-CA49-A64A-A2EC-63AC6E5F6F04}" type="slidenum">
              <a:rPr lang="en-US" sz="1200"/>
              <a:pPr/>
              <a:t>17</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D2A0F-CA49-A64A-A2EC-63AC6E5F6F04}" type="slidenum">
              <a:rPr lang="en-US" sz="1200"/>
              <a:pPr/>
              <a:t>18</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D2A0F-CA49-A64A-A2EC-63AC6E5F6F04}" type="slidenum">
              <a:rPr lang="en-US" sz="1200"/>
              <a:pPr/>
              <a:t>19</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256D136-2D7F-2A47-BF05-9201B330FC4E}" type="slidenum">
              <a:rPr lang="en-US" sz="1200"/>
              <a:pPr/>
              <a:t>20</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2CD6E34-8CCB-2146-8A5C-876D89D63B51}" type="slidenum">
              <a:rPr lang="en-US" sz="1200"/>
              <a:pPr/>
              <a:t>21</a:t>
            </a:fld>
            <a:endParaRPr lang="en-US"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293277-084F-C149-B591-479CC43D7CE4}" type="slidenum">
              <a:rPr lang="en-US" sz="1200"/>
              <a:pPr/>
              <a:t>22</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070EB81-7CBC-FC47-A989-F6724D0D563D}" type="slidenum">
              <a:rPr lang="en-US" sz="1200"/>
              <a:pPr/>
              <a:t>23</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9F5ED79-8F5F-E945-B015-C180A3038A92}" type="slidenum">
              <a:rPr lang="en-US" sz="1200"/>
              <a:pPr/>
              <a:t>24</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D85490D-23D9-1346-9DEA-4958E180C57C}" type="slidenum">
              <a:rPr lang="en-US" sz="1200"/>
              <a:pPr/>
              <a:t>25</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AD4813-3DFB-074E-A687-8F0876A3FE14}" type="slidenum">
              <a:rPr lang="en-US" sz="1200"/>
              <a:pPr/>
              <a:t>26</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E17CE26-EE8F-C746-95C2-6BFFA2C2D07A}" type="slidenum">
              <a:rPr lang="en-US" sz="1200"/>
              <a:pPr/>
              <a:t>3</a:t>
            </a:fld>
            <a:endParaRPr lang="en-US"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0470FB-932E-A841-9B87-6AEA338929B9}" type="slidenum">
              <a:rPr lang="en-US" sz="1200"/>
              <a:pPr/>
              <a:t>27</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10470FB-932E-A841-9B87-6AEA338929B9}" type="slidenum">
              <a:rPr lang="en-US" sz="1200"/>
              <a:pPr/>
              <a:t>28</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4C9B86F-0E2A-0A4A-933E-8A53F3E5E19F}" type="slidenum">
              <a:rPr lang="en-US" sz="1200"/>
              <a:pPr/>
              <a:t>30</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6D4640F-370B-6043-BEC8-E512EE4B5FCA}" type="slidenum">
              <a:rPr lang="en-US" sz="1200"/>
              <a:pPr/>
              <a:t>33</a:t>
            </a:fld>
            <a:endParaRPr 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94C9B86F-0E2A-0A4A-933E-8A53F3E5E19F}" type="slidenum">
              <a:rPr lang="en-US" sz="1200"/>
              <a:pPr/>
              <a:t>34</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5F46007-D252-1E4A-8EEA-65A5E7EFF205}" type="slidenum">
              <a:rPr lang="en-US" sz="1200"/>
              <a:pPr/>
              <a:t>36</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45F46007-D252-1E4A-8EEA-65A5E7EFF205}" type="slidenum">
              <a:rPr lang="en-US" sz="1200"/>
              <a:pPr/>
              <a:t>37</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5BA9C46-A351-594B-B37E-C34F2AC067E3}" type="slidenum">
              <a:rPr lang="en-US" sz="1200"/>
              <a:pPr/>
              <a:t>38</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D74420F-7D6E-6244-9F36-4DAC21F2187F}" type="slidenum">
              <a:rPr lang="en-US" sz="1200"/>
              <a:pPr/>
              <a:t>39</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E537C44-FDB1-E04E-B057-1AE917D81099}" type="slidenum">
              <a:rPr lang="en-US" sz="1200"/>
              <a:pPr/>
              <a:t>9</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1A481AC-96F4-0548-BEBB-A5AD483E3F71}" type="slidenum">
              <a:rPr lang="en-US" sz="1200"/>
              <a:pPr/>
              <a:t>10</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1A481AC-96F4-0548-BEBB-A5AD483E3F71}" type="slidenum">
              <a:rPr lang="en-US" sz="1200"/>
              <a:pPr/>
              <a:t>11</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1A481AC-96F4-0548-BEBB-A5AD483E3F71}" type="slidenum">
              <a:rPr lang="en-US" sz="1200"/>
              <a:pPr/>
              <a:t>12</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BC19EB3-F747-2A44-9F60-9FB835EA3E89}" type="slidenum">
              <a:rPr lang="en-US" sz="1200"/>
              <a:pPr/>
              <a:t>13</a:t>
            </a:fld>
            <a:endParaRPr lang="en-US"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D2A0F-CA49-A64A-A2EC-63AC6E5F6F04}" type="slidenum">
              <a:rPr lang="en-US" sz="1200"/>
              <a:pPr/>
              <a:t>15</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A7D2A0F-CA49-A64A-A2EC-63AC6E5F6F04}" type="slidenum">
              <a:rPr lang="en-US" sz="1200"/>
              <a:pPr/>
              <a:t>16</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73CC90-DCEE-4948-B98D-1FDD2A08E55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8E8DF6-36DA-B84C-B851-E3BE5550F39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530234-7E1D-7D49-83E7-700C8DF3CA81}" type="slidenum">
              <a:rPr lang="en-US"/>
              <a:pPr>
                <a:defRPr/>
              </a:pPr>
              <a:t>‹#›</a:t>
            </a:fld>
            <a:endParaRPr lang="en-US"/>
          </a:p>
        </p:txBody>
      </p:sp>
    </p:spTree>
    <p:extLst>
      <p:ext uri="{BB962C8B-B14F-4D97-AF65-F5344CB8AC3E}">
        <p14:creationId xmlns:p14="http://schemas.microsoft.com/office/powerpoint/2010/main" val="260054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7ECBA5C-00FD-8F42-B74D-57DC945D82DF}" type="slidenum">
              <a:rPr lang="en-US" smtClean="0"/>
              <a:pPr>
                <a:defRPr/>
              </a:pPr>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DB8D0DB-5B4D-F64B-9F11-E066E628D329}"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0C959DD-5DAD-324F-B0D1-8E2B371E7D30}"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E836C59-AFF4-5E45-9A09-F21EF47E9F80}"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75FB75-5127-1F40-AB27-C41680106FD8}"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19A3FAF-AEBF-F446-B77A-C3C405AA33B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8D9F851-CFBF-2F41-B3FE-EE999C8BD5E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9BE7E40-88C1-1941-B38C-1D39750F9600}"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a:defRPr/>
            </a:pPr>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a:defRPr/>
            </a:pPr>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a:defRPr/>
            </a:pPr>
            <a:fld id="{F5FCCAE8-75C5-554B-A3E2-7773A005E918}"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file://localhost/Users/staff/Music/iTunes/iTunes%20Media/Music/Katy%20Perry/E.T.%20(feat.%20Kanye%20West)%20-%20Single/01%20E.T.%20(feat.%20Kanye%20West).m4a" TargetMode="External"/><Relationship Id="rId4" Type="http://schemas.openxmlformats.org/officeDocument/2006/relationships/slideLayout" Target="../slideLayouts/slideLayout1.xml"/><Relationship Id="rId5" Type="http://schemas.openxmlformats.org/officeDocument/2006/relationships/notesSlide" Target="../notesSlides/notesSlide1.xml"/><Relationship Id="rId6" Type="http://schemas.openxmlformats.org/officeDocument/2006/relationships/image" Target="../media/image3.png"/><Relationship Id="rId1" Type="http://schemas.openxmlformats.org/officeDocument/2006/relationships/themeOverride" Target="../theme/themeOverride1.xml"/><Relationship Id="rId2" Type="http://schemas.microsoft.com/office/2007/relationships/media" Target="file://localhost/Users/staff/Music/iTunes/iTunes%20Media/Music/Katy%20Perry/E.T.%20(feat.%20Kanye%20West)%20-%20Single/01%20E.T.%20(feat.%20Kanye%20West).m4a"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jp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gif"/><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4.jp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6.jpg"/><Relationship Id="rId5" Type="http://schemas.openxmlformats.org/officeDocument/2006/relationships/image" Target="../media/image17.gif"/><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0.jp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jpg"/><Relationship Id="rId1" Type="http://schemas.openxmlformats.org/officeDocument/2006/relationships/themeOverride" Target="../theme/themeOverride1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2.jpg"/><Relationship Id="rId1" Type="http://schemas.openxmlformats.org/officeDocument/2006/relationships/themeOverride" Target="../theme/themeOverride12.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media1.m4a"/><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23.png"/><Relationship Id="rId1" Type="http://schemas.openxmlformats.org/officeDocument/2006/relationships/themeOverride" Target="../theme/themeOverride13.xml"/><Relationship Id="rId2" Type="http://schemas.microsoft.com/office/2007/relationships/media" Target="../media/media1.m4a"/></Relationships>
</file>

<file path=ppt/slides/_rels/slide21.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5.jpg"/><Relationship Id="rId1" Type="http://schemas.openxmlformats.org/officeDocument/2006/relationships/themeOverride" Target="../theme/themeOverride17.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themeOverride" Target="../theme/themeOverride18.xm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2.xml"/><Relationship Id="rId3"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2.xml"/><Relationship Id="rId3"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1" Type="http://schemas.microsoft.com/office/2007/relationships/media" Target="../media/media2.mp4"/><Relationship Id="rId2"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jpe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7.png"/><Relationship Id="rId1" Type="http://schemas.openxmlformats.org/officeDocument/2006/relationships/themeOverride" Target="../theme/themeOverride21.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3.mp4"/><Relationship Id="rId2" Type="http://schemas.openxmlformats.org/officeDocument/2006/relationships/video" Target="../media/media3.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1" Type="http://schemas.microsoft.com/office/2007/relationships/media" Target="../media/media4.mp4"/><Relationship Id="rId2" Type="http://schemas.openxmlformats.org/officeDocument/2006/relationships/video" Target="../media/media4.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1.jpg"/><Relationship Id="rId5" Type="http://schemas.openxmlformats.org/officeDocument/2006/relationships/image" Target="../media/image32.jpg"/><Relationship Id="rId6" Type="http://schemas.openxmlformats.org/officeDocument/2006/relationships/image" Target="../media/image33.jpg"/><Relationship Id="rId1" Type="http://schemas.openxmlformats.org/officeDocument/2006/relationships/themeOverride" Target="../theme/themeOverride22.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23.xml"/><Relationship Id="rId2" Type="http://schemas.openxmlformats.org/officeDocument/2006/relationships/slideLayout" Target="../slideLayouts/slideLayout2.xml"/><Relationship Id="rId3"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24.xm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4.jpeg"/><Relationship Id="rId1" Type="http://schemas.openxmlformats.org/officeDocument/2006/relationships/themeOverride" Target="../theme/themeOverride25.x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5.png"/><Relationship Id="rId1" Type="http://schemas.openxmlformats.org/officeDocument/2006/relationships/themeOverride" Target="../theme/themeOverride26.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1" Type="http://schemas.microsoft.com/office/2007/relationships/media" Target="../media/media5.mp4"/><Relationship Id="rId2" Type="http://schemas.openxmlformats.org/officeDocument/2006/relationships/video" Target="../media/media5.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9.jp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subTitle" idx="1"/>
          </p:nvPr>
        </p:nvSpPr>
        <p:spPr/>
        <p:txBody>
          <a:bodyPr/>
          <a:lstStyle/>
          <a:p>
            <a:pPr eaLnBrk="1" hangingPunct="1"/>
            <a:r>
              <a:rPr lang="en-US" dirty="0">
                <a:latin typeface="Arial" charset="0"/>
                <a:ea typeface="ＭＳ Ｐゴシック" charset="0"/>
                <a:cs typeface="ＭＳ Ｐゴシック" charset="0"/>
              </a:rPr>
              <a:t> </a:t>
            </a:r>
          </a:p>
        </p:txBody>
      </p:sp>
      <p:sp>
        <p:nvSpPr>
          <p:cNvPr id="28673" name="Rectangle 2"/>
          <p:cNvSpPr>
            <a:spLocks noGrp="1" noChangeArrowheads="1"/>
          </p:cNvSpPr>
          <p:nvPr>
            <p:ph type="ctrTitle"/>
          </p:nvPr>
        </p:nvSpPr>
        <p:spPr/>
        <p:txBody>
          <a:bodyPr>
            <a:normAutofit/>
          </a:bodyPr>
          <a:lstStyle/>
          <a:p>
            <a:pPr eaLnBrk="1" hangingPunct="1"/>
            <a:r>
              <a:rPr lang="en-US" dirty="0" smtClean="0">
                <a:latin typeface="Arial" charset="0"/>
                <a:ea typeface="ＭＳ Ｐゴシック" charset="0"/>
                <a:cs typeface="ＭＳ Ｐゴシック" charset="0"/>
              </a:rPr>
              <a:t>Life </a:t>
            </a:r>
            <a:r>
              <a:rPr lang="en-US" dirty="0">
                <a:latin typeface="Arial" charset="0"/>
                <a:ea typeface="ＭＳ Ｐゴシック" charset="0"/>
                <a:cs typeface="ＭＳ Ｐゴシック" charset="0"/>
              </a:rPr>
              <a:t>in the           	 	      Universe?</a:t>
            </a:r>
          </a:p>
        </p:txBody>
      </p:sp>
      <p:pic>
        <p:nvPicPr>
          <p:cNvPr id="28676" name="01 E.T. (feat. Kanye West).m4a" descr="/Users/teacher/Music/iTunes/iTunes Media/Music/Katy Perry/E.T. (feat. Kanye West) - Single/01 E.T. (feat. Kanye West).m4a">
            <a:hlinkClick r:id="" action="ppaction://media"/>
          </p:cNvPr>
          <p:cNvPicPr>
            <a:picLocks noChangeAspect="1" noChangeArrowheads="1"/>
          </p:cNvPicPr>
          <p:nvPr>
            <a:audioFile r:link="rId3"/>
            <p:extLst>
              <p:ext uri="{DAA4B4D4-6D71-4841-9C94-3DE7FCFB9230}">
                <p14:media xmlns:p14="http://schemas.microsoft.com/office/powerpoint/2010/main" r:link="rId2"/>
              </p:ext>
            </p:extLst>
          </p:nvPr>
        </p:nvPicPr>
        <p:blipFill>
          <a:blip r:embed="rId6">
            <a:extLst>
              <a:ext uri="{28A0092B-C50C-407E-A947-70E740481C1C}">
                <a14:useLocalDpi xmlns:a14="http://schemas.microsoft.com/office/drawing/2010/main" val="0"/>
              </a:ext>
            </a:extLst>
          </a:blip>
          <a:srcRect/>
          <a:stretch>
            <a:fillRect/>
          </a:stretch>
        </p:blipFill>
        <p:spPr bwMode="auto">
          <a:xfrm>
            <a:off x="8153400" y="6159500"/>
            <a:ext cx="152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1038" fill="hold"/>
                                        <p:tgtEl>
                                          <p:spTgt spid="286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endCondLst>
                </p:cTn>
                <p:tgtEl>
                  <p:spTgt spid="28676"/>
                </p:tgtEl>
              </p:cMediaNode>
            </p:audio>
            <p:seq concurrent="1" nextAc="seek">
              <p:cTn id="8" restart="whenNotActive" fill="hold" evtFilter="cancelBubble" nodeType="interactiveSeq">
                <p:stCondLst>
                  <p:cond evt="onClick" delay="0">
                    <p:tgtEl>
                      <p:spTgt spid="2867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676"/>
                                        </p:tgtEl>
                                      </p:cBhvr>
                                    </p:cmd>
                                  </p:childTnLst>
                                </p:cTn>
                              </p:par>
                            </p:childTnLst>
                          </p:cTn>
                        </p:par>
                      </p:childTnLst>
                    </p:cTn>
                  </p:par>
                </p:childTnLst>
              </p:cTn>
              <p:nextCondLst>
                <p:cond evt="onClick" delay="0">
                  <p:tgtEl>
                    <p:spTgt spid="2867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0" y="28575"/>
            <a:ext cx="7696200" cy="1143000"/>
          </a:xfrm>
        </p:spPr>
        <p:txBody>
          <a:bodyPr>
            <a:normAutofit/>
          </a:bodyPr>
          <a:lstStyle/>
          <a:p>
            <a:pPr eaLnBrk="1" hangingPunct="1"/>
            <a:r>
              <a:rPr lang="en-US" dirty="0">
                <a:latin typeface="Arial" charset="0"/>
                <a:ea typeface="ＭＳ Ｐゴシック" charset="0"/>
                <a:cs typeface="ＭＳ Ｐゴシック" charset="0"/>
              </a:rPr>
              <a:t>1. R</a:t>
            </a:r>
            <a:r>
              <a:rPr lang="en-US" baseline="-250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a:t>
            </a:r>
            <a:r>
              <a:rPr lang="en-US" baseline="-250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of stars in our galaxy </a:t>
            </a:r>
          </a:p>
        </p:txBody>
      </p:sp>
      <p:sp>
        <p:nvSpPr>
          <p:cNvPr id="30723" name="Rectangle 3"/>
          <p:cNvSpPr>
            <a:spLocks noGrp="1" noChangeArrowheads="1"/>
          </p:cNvSpPr>
          <p:nvPr>
            <p:ph sz="quarter" idx="13"/>
          </p:nvPr>
        </p:nvSpPr>
        <p:spPr>
          <a:xfrm>
            <a:off x="0" y="1066800"/>
            <a:ext cx="8042275" cy="5791200"/>
          </a:xfrm>
        </p:spPr>
        <p:txBody>
          <a:bodyPr/>
          <a:lstStyle/>
          <a:p>
            <a:pPr marL="609600" indent="-609600" eaLnBrk="1" hangingPunct="1">
              <a:buFont typeface="Times" charset="0"/>
              <a:buNone/>
            </a:pPr>
            <a:r>
              <a:rPr lang="en-US" sz="4400" dirty="0" smtClean="0">
                <a:solidFill>
                  <a:schemeClr val="tx2"/>
                </a:solidFill>
                <a:latin typeface="Arial" charset="0"/>
                <a:ea typeface="ＭＳ Ｐゴシック" charset="0"/>
                <a:cs typeface="ＭＳ Ｐゴシック" charset="0"/>
              </a:rPr>
              <a:t> </a:t>
            </a:r>
            <a:endParaRPr lang="en-US" sz="4400" dirty="0">
              <a:latin typeface="Arial" charset="0"/>
              <a:ea typeface="ＭＳ Ｐゴシック" charset="0"/>
              <a:cs typeface="ＭＳ Ｐゴシック" charset="0"/>
            </a:endParaRPr>
          </a:p>
        </p:txBody>
      </p:sp>
      <p:pic>
        <p:nvPicPr>
          <p:cNvPr id="5" name="Picture 4" descr="Milky Way over Forest in Namibi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0200"/>
            <a:ext cx="9144000" cy="3648075"/>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randombar(vertical)">
                                      <p:cBhvr>
                                        <p:cTn id="7" dur="5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sz="quarter" idx="13"/>
          </p:nvPr>
        </p:nvSpPr>
        <p:spPr>
          <a:xfrm>
            <a:off x="0" y="152400"/>
            <a:ext cx="8042275" cy="5791200"/>
          </a:xfrm>
        </p:spPr>
        <p:txBody>
          <a:bodyPr/>
          <a:lstStyle/>
          <a:p>
            <a:pPr marL="609600" indent="-609600" eaLnBrk="1" hangingPunct="1">
              <a:buFont typeface="Times" charset="0"/>
              <a:buNone/>
            </a:pPr>
            <a:endParaRPr lang="en-US" sz="4400" dirty="0">
              <a:solidFill>
                <a:schemeClr val="tx2"/>
              </a:solidFill>
              <a:latin typeface="Arial" charset="0"/>
              <a:ea typeface="ＭＳ Ｐゴシック" charset="0"/>
              <a:cs typeface="ＭＳ Ｐゴシック" charset="0"/>
            </a:endParaRPr>
          </a:p>
          <a:p>
            <a:pPr marL="609600" indent="-609600" eaLnBrk="1" hangingPunct="1">
              <a:buFont typeface="Times" charset="0"/>
              <a:buNone/>
            </a:pPr>
            <a:endParaRPr lang="en-US" sz="4400" dirty="0">
              <a:latin typeface="Arial" charset="0"/>
              <a:ea typeface="ＭＳ Ｐゴシック" charset="0"/>
              <a:cs typeface="ＭＳ Ｐゴシック" charset="0"/>
            </a:endParaRPr>
          </a:p>
          <a:p>
            <a:pPr marL="609600" indent="-609600" eaLnBrk="1" hangingPunct="1">
              <a:buFont typeface="Times" charset="0"/>
              <a:buNone/>
            </a:pPr>
            <a:r>
              <a:rPr lang="en-US" sz="4400" dirty="0">
                <a:latin typeface="Arial" charset="0"/>
                <a:ea typeface="ＭＳ Ｐゴシック" charset="0"/>
                <a:cs typeface="ＭＳ Ｐゴシック" charset="0"/>
              </a:rPr>
              <a:t> </a:t>
            </a:r>
          </a:p>
          <a:p>
            <a:pPr marL="609600" indent="-609600" eaLnBrk="1" hangingPunct="1">
              <a:buNone/>
            </a:pPr>
            <a:r>
              <a:rPr lang="en-US" sz="4400" dirty="0" smtClean="0">
                <a:solidFill>
                  <a:schemeClr val="tx2"/>
                </a:solidFill>
                <a:latin typeface="Arial" charset="0"/>
                <a:ea typeface="ＭＳ Ｐゴシック" charset="0"/>
                <a:cs typeface="ＭＳ Ｐゴシック" charset="0"/>
              </a:rPr>
              <a:t>2. </a:t>
            </a:r>
            <a:r>
              <a:rPr lang="en-US" sz="4400" dirty="0" err="1" smtClean="0">
                <a:solidFill>
                  <a:srgbClr val="CCFFCC"/>
                </a:solidFill>
                <a:latin typeface="Arial" charset="0"/>
                <a:ea typeface="ＭＳ Ｐゴシック" charset="0"/>
                <a:cs typeface="ＭＳ Ｐゴシック" charset="0"/>
              </a:rPr>
              <a:t>f</a:t>
            </a:r>
            <a:r>
              <a:rPr lang="en-US" sz="4400" baseline="-25000" dirty="0" err="1" smtClean="0">
                <a:solidFill>
                  <a:srgbClr val="CCFFCC"/>
                </a:solidFill>
                <a:latin typeface="Arial" charset="0"/>
                <a:ea typeface="ＭＳ Ｐゴシック" charset="0"/>
                <a:cs typeface="ＭＳ Ｐゴシック" charset="0"/>
              </a:rPr>
              <a:t>S</a:t>
            </a:r>
            <a:r>
              <a:rPr lang="en-US" sz="4400" baseline="-25000" dirty="0" smtClean="0">
                <a:solidFill>
                  <a:schemeClr val="tx2"/>
                </a:solidFill>
                <a:latin typeface="Arial" charset="0"/>
                <a:ea typeface="ＭＳ Ｐゴシック" charset="0"/>
                <a:cs typeface="ＭＳ Ｐゴシック" charset="0"/>
              </a:rPr>
              <a:t> </a:t>
            </a:r>
            <a:r>
              <a:rPr lang="en-US" sz="4400" dirty="0" smtClean="0">
                <a:solidFill>
                  <a:schemeClr val="tx2"/>
                </a:solidFill>
                <a:latin typeface="Arial" charset="0"/>
                <a:ea typeface="ＭＳ Ｐゴシック" charset="0"/>
                <a:cs typeface="ＭＳ Ｐゴシック" charset="0"/>
              </a:rPr>
              <a:t>-</a:t>
            </a:r>
            <a:r>
              <a:rPr lang="en-US" sz="4400" baseline="-25000" dirty="0" smtClean="0">
                <a:solidFill>
                  <a:schemeClr val="tx2"/>
                </a:solidFill>
                <a:latin typeface="Arial" charset="0"/>
                <a:ea typeface="ＭＳ Ｐゴシック" charset="0"/>
                <a:cs typeface="ＭＳ Ｐゴシック" charset="0"/>
              </a:rPr>
              <a:t> </a:t>
            </a:r>
            <a:r>
              <a:rPr lang="en-US" sz="4400" dirty="0" smtClean="0">
                <a:solidFill>
                  <a:schemeClr val="tx2"/>
                </a:solidFill>
                <a:latin typeface="Arial" charset="0"/>
                <a:ea typeface="ＭＳ Ｐゴシック" charset="0"/>
                <a:cs typeface="ＭＳ Ｐゴシック" charset="0"/>
              </a:rPr>
              <a:t>Fraction of sun-like stars</a:t>
            </a:r>
          </a:p>
          <a:p>
            <a:pPr marL="609600" indent="-609600" eaLnBrk="1" hangingPunct="1">
              <a:buNone/>
            </a:pPr>
            <a:endParaRPr lang="en-US" sz="4400" dirty="0">
              <a:solidFill>
                <a:schemeClr val="tx2"/>
              </a:solidFill>
              <a:latin typeface="Arial" charset="0"/>
              <a:ea typeface="ＭＳ Ｐゴシック" charset="0"/>
              <a:cs typeface="ＭＳ Ｐゴシック" charset="0"/>
            </a:endParaRPr>
          </a:p>
          <a:p>
            <a:pPr marL="609600" indent="-609600" eaLnBrk="1" hangingPunct="1">
              <a:buNone/>
            </a:pPr>
            <a:endParaRPr lang="en-US" sz="4400" dirty="0" smtClean="0">
              <a:solidFill>
                <a:schemeClr val="tx2"/>
              </a:solidFill>
              <a:latin typeface="Arial" charset="0"/>
              <a:ea typeface="ＭＳ Ｐゴシック" charset="0"/>
              <a:cs typeface="ＭＳ Ｐゴシック" charset="0"/>
            </a:endParaRPr>
          </a:p>
          <a:p>
            <a:pPr marL="609600" indent="-609600" eaLnBrk="1" hangingPunct="1">
              <a:buFont typeface="Times" charset="0"/>
              <a:buNone/>
            </a:pPr>
            <a:endParaRPr lang="en-US" sz="4400" dirty="0" smtClean="0">
              <a:solidFill>
                <a:schemeClr val="tx2"/>
              </a:solidFill>
              <a:latin typeface="Arial" charset="0"/>
              <a:ea typeface="ＭＳ Ｐゴシック" charset="0"/>
              <a:cs typeface="ＭＳ Ｐゴシック" charset="0"/>
            </a:endParaRPr>
          </a:p>
        </p:txBody>
      </p:sp>
      <p:pic>
        <p:nvPicPr>
          <p:cNvPr id="532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6286"/>
            <a:ext cx="434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BAFGKM mod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581400"/>
            <a:ext cx="6985000" cy="2540000"/>
          </a:xfrm>
          <a:prstGeom prst="rect">
            <a:avLst/>
          </a:prstGeom>
        </p:spPr>
      </p:pic>
    </p:spTree>
    <p:extLst>
      <p:ext uri="{BB962C8B-B14F-4D97-AF65-F5344CB8AC3E}">
        <p14:creationId xmlns:p14="http://schemas.microsoft.com/office/powerpoint/2010/main" val="243118589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723">
                                            <p:txEl>
                                              <p:pRg st="2" end="2"/>
                                            </p:txEl>
                                          </p:spTgt>
                                        </p:tgtEl>
                                        <p:attrNameLst>
                                          <p:attrName>style.visibility</p:attrName>
                                        </p:attrNameLst>
                                      </p:cBhvr>
                                      <p:to>
                                        <p:strVal val="visible"/>
                                      </p:to>
                                    </p:set>
                                    <p:animEffect transition="in" filter="randombar(vertical)">
                                      <p:cBhvr>
                                        <p:cTn id="7" dur="500"/>
                                        <p:tgtEl>
                                          <p:spTgt spid="307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0723">
                                            <p:txEl>
                                              <p:pRg st="3" end="3"/>
                                            </p:txEl>
                                          </p:spTgt>
                                        </p:tgtEl>
                                        <p:attrNameLst>
                                          <p:attrName>style.visibility</p:attrName>
                                        </p:attrNameLst>
                                      </p:cBhvr>
                                      <p:to>
                                        <p:strVal val="visible"/>
                                      </p:to>
                                    </p:set>
                                    <p:animEffect transition="in" filter="randombar(vertical)">
                                      <p:cBhvr>
                                        <p:cTn id="12" dur="500"/>
                                        <p:tgtEl>
                                          <p:spTgt spid="307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sz="quarter" idx="13"/>
          </p:nvPr>
        </p:nvSpPr>
        <p:spPr>
          <a:xfrm>
            <a:off x="25400" y="4724400"/>
            <a:ext cx="8890000" cy="1905000"/>
          </a:xfrm>
        </p:spPr>
        <p:txBody>
          <a:bodyPr>
            <a:normAutofit fontScale="77500" lnSpcReduction="20000"/>
          </a:bodyPr>
          <a:lstStyle/>
          <a:p>
            <a:pPr marL="609600" indent="-609600" eaLnBrk="1" hangingPunct="1">
              <a:buFont typeface="Times" charset="0"/>
              <a:buNone/>
            </a:pPr>
            <a:r>
              <a:rPr lang="en-US" sz="5700" dirty="0" smtClean="0">
                <a:solidFill>
                  <a:schemeClr val="tx2"/>
                </a:solidFill>
                <a:latin typeface="Arial" charset="0"/>
                <a:ea typeface="ＭＳ Ｐゴシック" charset="0"/>
                <a:cs typeface="ＭＳ Ｐゴシック" charset="0"/>
              </a:rPr>
              <a:t>3. </a:t>
            </a:r>
            <a:r>
              <a:rPr lang="en-US" sz="5700" dirty="0" err="1" smtClean="0">
                <a:latin typeface="Arial" charset="0"/>
                <a:ea typeface="ＭＳ Ｐゴシック" charset="0"/>
                <a:cs typeface="ＭＳ Ｐゴシック" charset="0"/>
              </a:rPr>
              <a:t>f</a:t>
            </a:r>
            <a:r>
              <a:rPr lang="en-US" sz="5700" baseline="-25000" dirty="0" err="1" smtClean="0">
                <a:latin typeface="Arial" charset="0"/>
                <a:ea typeface="ＭＳ Ｐゴシック" charset="0"/>
                <a:cs typeface="ＭＳ Ｐゴシック" charset="0"/>
              </a:rPr>
              <a:t>p</a:t>
            </a:r>
            <a:r>
              <a:rPr lang="en-US" sz="5700" dirty="0" smtClean="0">
                <a:solidFill>
                  <a:schemeClr val="tx2"/>
                </a:solidFill>
                <a:latin typeface="Arial" charset="0"/>
                <a:ea typeface="ＭＳ Ｐゴシック" charset="0"/>
                <a:cs typeface="ＭＳ Ｐゴシック" charset="0"/>
              </a:rPr>
              <a:t> </a:t>
            </a:r>
            <a:r>
              <a:rPr lang="en-US" sz="5700" dirty="0">
                <a:solidFill>
                  <a:schemeClr val="tx2"/>
                </a:solidFill>
                <a:latin typeface="Arial" charset="0"/>
                <a:ea typeface="ＭＳ Ｐゴシック" charset="0"/>
                <a:cs typeface="ＭＳ Ｐゴシック" charset="0"/>
              </a:rPr>
              <a:t>-Fraction of stars w/ planets</a:t>
            </a:r>
            <a:endParaRPr lang="en-US" sz="5700" dirty="0">
              <a:latin typeface="Arial" charset="0"/>
              <a:ea typeface="ＭＳ Ｐゴシック" charset="0"/>
              <a:cs typeface="ＭＳ Ｐゴシック" charset="0"/>
            </a:endParaRPr>
          </a:p>
          <a:p>
            <a:pPr marL="609600" indent="-609600" eaLnBrk="1" hangingPunct="1">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a</a:t>
            </a: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At least 1 </a:t>
            </a:r>
            <a:r>
              <a:rPr lang="en-US" sz="4400" dirty="0">
                <a:latin typeface="Arial" charset="0"/>
                <a:ea typeface="ＭＳ Ｐゴシック" charset="0"/>
                <a:cs typeface="ＭＳ Ｐゴシック" charset="0"/>
              </a:rPr>
              <a:t>planet per </a:t>
            </a:r>
            <a:r>
              <a:rPr lang="en-US" sz="4400" dirty="0" smtClean="0">
                <a:latin typeface="Arial" charset="0"/>
                <a:ea typeface="ＭＳ Ｐゴシック" charset="0"/>
                <a:cs typeface="ＭＳ Ｐゴシック" charset="0"/>
              </a:rPr>
              <a:t>star seems likely</a:t>
            </a:r>
            <a:endParaRPr lang="en-US" sz="4400" dirty="0">
              <a:latin typeface="Arial" charset="0"/>
              <a:ea typeface="ＭＳ Ｐゴシック" charset="0"/>
              <a:cs typeface="ＭＳ Ｐゴシック" charset="0"/>
            </a:endParaRPr>
          </a:p>
          <a:p>
            <a:pPr marL="609600" indent="-609600" eaLnBrk="1" hangingPunct="1">
              <a:buFont typeface="Times" charset="0"/>
              <a:buNone/>
            </a:pPr>
            <a:r>
              <a:rPr lang="en-US" sz="4400" dirty="0">
                <a:latin typeface="Arial" charset="0"/>
                <a:ea typeface="ＭＳ Ｐゴシック" charset="0"/>
                <a:cs typeface="ＭＳ Ｐゴシック" charset="0"/>
              </a:rPr>
              <a:t>  b. Our guess is getting </a:t>
            </a:r>
            <a:r>
              <a:rPr lang="en-US" sz="4400" dirty="0" smtClean="0">
                <a:latin typeface="Arial" charset="0"/>
                <a:ea typeface="ＭＳ Ｐゴシック" charset="0"/>
                <a:cs typeface="ＭＳ Ｐゴシック" charset="0"/>
              </a:rPr>
              <a:t>better each day!</a:t>
            </a:r>
            <a:endParaRPr lang="en-US" sz="4400" dirty="0">
              <a:latin typeface="Arial" charset="0"/>
              <a:ea typeface="ＭＳ Ｐゴシック" charset="0"/>
              <a:cs typeface="ＭＳ Ｐゴシック" charset="0"/>
            </a:endParaRPr>
          </a:p>
        </p:txBody>
      </p:sp>
      <p:pic>
        <p:nvPicPr>
          <p:cNvPr id="3" name="Picture 2" descr="Kepler Planet Candidates Graph by yea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7257"/>
            <a:ext cx="6226628" cy="4669971"/>
          </a:xfrm>
          <a:prstGeom prst="rect">
            <a:avLst/>
          </a:prstGeom>
        </p:spPr>
      </p:pic>
    </p:spTree>
    <p:extLst>
      <p:ext uri="{BB962C8B-B14F-4D97-AF65-F5344CB8AC3E}">
        <p14:creationId xmlns:p14="http://schemas.microsoft.com/office/powerpoint/2010/main" val="183471630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randombar(vertical)">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randombar(vertical)">
                                      <p:cBhvr>
                                        <p:cTn id="12" dur="500"/>
                                        <p:tgtEl>
                                          <p:spTgt spid="307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0723">
                                            <p:txEl>
                                              <p:pRg st="2" end="2"/>
                                            </p:txEl>
                                          </p:spTgt>
                                        </p:tgtEl>
                                        <p:attrNameLst>
                                          <p:attrName>style.visibility</p:attrName>
                                        </p:attrNameLst>
                                      </p:cBhvr>
                                      <p:to>
                                        <p:strVal val="visible"/>
                                      </p:to>
                                    </p:set>
                                    <p:animEffect transition="in" filter="randombar(vertical)">
                                      <p:cBhvr>
                                        <p:cTn id="17" dur="500"/>
                                        <p:tgtEl>
                                          <p:spTgt spid="30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oplanet Findings by Siz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3886200"/>
            <a:ext cx="6220670" cy="3124200"/>
          </a:xfrm>
          <a:prstGeom prst="rect">
            <a:avLst/>
          </a:prstGeom>
        </p:spPr>
      </p:pic>
      <p:sp>
        <p:nvSpPr>
          <p:cNvPr id="55297" name="Rectangle 2"/>
          <p:cNvSpPr>
            <a:spLocks noGrp="1" noChangeArrowheads="1"/>
          </p:cNvSpPr>
          <p:nvPr>
            <p:ph type="title"/>
          </p:nvPr>
        </p:nvSpPr>
        <p:spPr>
          <a:xfrm>
            <a:off x="0" y="0"/>
            <a:ext cx="9144000" cy="1371600"/>
          </a:xfrm>
        </p:spPr>
        <p:txBody>
          <a:bodyPr>
            <a:noAutofit/>
          </a:bodyPr>
          <a:lstStyle/>
          <a:p>
            <a:pPr eaLnBrk="1" hangingPunct="1"/>
            <a:r>
              <a:rPr lang="en-US" sz="3600" dirty="0">
                <a:solidFill>
                  <a:srgbClr val="DC9E1F"/>
                </a:solidFill>
                <a:latin typeface="Arial" charset="0"/>
                <a:ea typeface="ＭＳ Ｐゴシック" charset="0"/>
                <a:cs typeface="ＭＳ Ｐゴシック" charset="0"/>
              </a:rPr>
              <a:t>4. </a:t>
            </a:r>
            <a:r>
              <a:rPr lang="en-US" sz="3600" dirty="0" err="1" smtClean="0">
                <a:latin typeface="Arial" charset="0"/>
                <a:ea typeface="ＭＳ Ｐゴシック" charset="0"/>
                <a:cs typeface="ＭＳ Ｐゴシック" charset="0"/>
              </a:rPr>
              <a:t>f</a:t>
            </a:r>
            <a:r>
              <a:rPr lang="en-US" sz="3600" baseline="-25000" dirty="0" err="1" smtClean="0">
                <a:latin typeface="Arial" charset="0"/>
                <a:ea typeface="ＭＳ Ｐゴシック" charset="0"/>
                <a:cs typeface="ＭＳ Ｐゴシック" charset="0"/>
              </a:rPr>
              <a:t>E</a:t>
            </a:r>
            <a:r>
              <a:rPr lang="en-US" sz="3600" dirty="0" smtClean="0">
                <a:latin typeface="Arial" charset="0"/>
                <a:ea typeface="ＭＳ Ｐゴシック" charset="0"/>
                <a:cs typeface="ＭＳ Ｐゴシック" charset="0"/>
              </a:rPr>
              <a:t> </a:t>
            </a:r>
            <a:r>
              <a:rPr lang="en-US" sz="3600" dirty="0">
                <a:latin typeface="Arial" charset="0"/>
                <a:ea typeface="ＭＳ Ｐゴシック" charset="0"/>
                <a:cs typeface="ＭＳ Ｐゴシック" charset="0"/>
              </a:rPr>
              <a:t>– </a:t>
            </a:r>
            <a:r>
              <a:rPr lang="en-US" sz="3600" dirty="0">
                <a:solidFill>
                  <a:schemeClr val="tx2"/>
                </a:solidFill>
                <a:latin typeface="Arial" charset="0"/>
                <a:ea typeface="ＭＳ Ｐゴシック" charset="0"/>
                <a:cs typeface="ＭＳ Ｐゴシック" charset="0"/>
              </a:rPr>
              <a:t>Fraction of Earth-</a:t>
            </a:r>
            <a:r>
              <a:rPr lang="en-US" sz="3600" dirty="0" smtClean="0">
                <a:solidFill>
                  <a:schemeClr val="tx2"/>
                </a:solidFill>
                <a:latin typeface="Arial" charset="0"/>
                <a:ea typeface="ＭＳ Ｐゴシック" charset="0"/>
                <a:cs typeface="ＭＳ Ｐゴシック" charset="0"/>
              </a:rPr>
              <a:t>like</a:t>
            </a:r>
            <a:br>
              <a:rPr lang="en-US" sz="3600" dirty="0" smtClean="0">
                <a:solidFill>
                  <a:schemeClr val="tx2"/>
                </a:solidFill>
                <a:latin typeface="Arial" charset="0"/>
                <a:ea typeface="ＭＳ Ｐゴシック" charset="0"/>
                <a:cs typeface="ＭＳ Ｐゴシック" charset="0"/>
              </a:rPr>
            </a:br>
            <a:r>
              <a:rPr lang="en-US" sz="3600" dirty="0">
                <a:solidFill>
                  <a:schemeClr val="tx2"/>
                </a:solidFill>
                <a:latin typeface="Arial" charset="0"/>
                <a:ea typeface="ＭＳ Ｐゴシック" charset="0"/>
                <a:cs typeface="ＭＳ Ｐゴシック" charset="0"/>
              </a:rPr>
              <a:t> </a:t>
            </a:r>
            <a:r>
              <a:rPr lang="en-US" sz="3600" dirty="0" smtClean="0">
                <a:solidFill>
                  <a:schemeClr val="tx2"/>
                </a:solidFill>
                <a:latin typeface="Arial" charset="0"/>
                <a:ea typeface="ＭＳ Ｐゴシック" charset="0"/>
                <a:cs typeface="ＭＳ Ｐゴシック" charset="0"/>
              </a:rPr>
              <a:t>        Planets </a:t>
            </a:r>
            <a:r>
              <a:rPr lang="en-US" sz="3600" dirty="0">
                <a:solidFill>
                  <a:schemeClr val="tx2"/>
                </a:solidFill>
                <a:latin typeface="Arial" charset="0"/>
                <a:ea typeface="ＭＳ Ｐゴシック" charset="0"/>
                <a:cs typeface="ＭＳ Ｐゴシック" charset="0"/>
              </a:rPr>
              <a:t>per Solar System </a:t>
            </a:r>
          </a:p>
        </p:txBody>
      </p:sp>
      <p:sp>
        <p:nvSpPr>
          <p:cNvPr id="31747" name="Rectangle 3"/>
          <p:cNvSpPr>
            <a:spLocks noGrp="1" noChangeArrowheads="1"/>
          </p:cNvSpPr>
          <p:nvPr>
            <p:ph sz="quarter" idx="13"/>
          </p:nvPr>
        </p:nvSpPr>
        <p:spPr>
          <a:xfrm>
            <a:off x="152400" y="1600201"/>
            <a:ext cx="8991600" cy="4876800"/>
          </a:xfrm>
        </p:spPr>
        <p:txBody>
          <a:bodyPr>
            <a:normAutofit lnSpcReduction="10000"/>
          </a:bodyPr>
          <a:lstStyle/>
          <a:p>
            <a:pPr marL="609600" indent="-609600" eaLnBrk="1" hangingPunct="1">
              <a:lnSpc>
                <a:spcPct val="90000"/>
              </a:lnSpc>
              <a:buFont typeface="Times" charset="0"/>
              <a:buNone/>
            </a:pPr>
            <a:r>
              <a:rPr lang="en-US" sz="4400" dirty="0">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a. </a:t>
            </a:r>
            <a:r>
              <a:rPr lang="en-US" sz="4000" dirty="0" smtClean="0">
                <a:latin typeface="Arial" charset="0"/>
                <a:ea typeface="ＭＳ Ｐゴシック" charset="0"/>
                <a:cs typeface="ＭＳ Ｐゴシック" charset="0"/>
              </a:rPr>
              <a:t>Temperature </a:t>
            </a:r>
            <a:r>
              <a:rPr lang="en-US" sz="4000" dirty="0">
                <a:latin typeface="Arial" charset="0"/>
                <a:ea typeface="ＭＳ Ｐゴシック" charset="0"/>
                <a:cs typeface="ＭＳ Ｐゴシック" charset="0"/>
              </a:rPr>
              <a:t>is the key</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i</a:t>
            </a:r>
            <a:r>
              <a:rPr lang="en-US" sz="4000" dirty="0">
                <a:latin typeface="Arial" charset="0"/>
                <a:ea typeface="ＭＳ Ｐゴシック" charset="0"/>
                <a:cs typeface="ＭＳ Ｐゴシック" charset="0"/>
              </a:rPr>
              <a:t>. Proximity to star</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ii. Thickness of atmosphere</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iii. </a:t>
            </a:r>
            <a:r>
              <a:rPr lang="en-US" sz="4000" dirty="0">
                <a:solidFill>
                  <a:schemeClr val="accent2"/>
                </a:solidFill>
                <a:latin typeface="Arial" charset="0"/>
                <a:ea typeface="ＭＳ Ｐゴシック" charset="0"/>
                <a:cs typeface="ＭＳ Ｐゴシック" charset="0"/>
              </a:rPr>
              <a:t>Habitable </a:t>
            </a:r>
            <a:endParaRPr lang="en-US" sz="4000" dirty="0" smtClean="0">
              <a:solidFill>
                <a:schemeClr val="accent2"/>
              </a:solidFill>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000" dirty="0">
                <a:solidFill>
                  <a:schemeClr val="accent2"/>
                </a:solidFill>
                <a:latin typeface="Arial" charset="0"/>
                <a:ea typeface="ＭＳ Ｐゴシック" charset="0"/>
                <a:cs typeface="ＭＳ Ｐゴシック" charset="0"/>
              </a:rPr>
              <a:t> </a:t>
            </a:r>
            <a:r>
              <a:rPr lang="en-US" sz="4000" dirty="0" smtClean="0">
                <a:solidFill>
                  <a:schemeClr val="accent2"/>
                </a:solidFill>
                <a:latin typeface="Arial" charset="0"/>
                <a:ea typeface="ＭＳ Ｐゴシック" charset="0"/>
                <a:cs typeface="ＭＳ Ｐゴシック" charset="0"/>
              </a:rPr>
              <a:t>       zone</a:t>
            </a:r>
            <a:endParaRPr lang="en-US" sz="4000" dirty="0">
              <a:solidFill>
                <a:schemeClr val="accent2"/>
              </a:solidFill>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000" dirty="0">
                <a:solidFill>
                  <a:schemeClr val="accent2"/>
                </a:solidFill>
                <a:latin typeface="Arial" charset="0"/>
                <a:ea typeface="ＭＳ Ｐゴシック" charset="0"/>
                <a:cs typeface="ＭＳ Ｐゴシック" charset="0"/>
              </a:rPr>
              <a:t> </a:t>
            </a:r>
            <a:r>
              <a:rPr lang="en-US" sz="4000" dirty="0" smtClean="0">
                <a:latin typeface="Arial" charset="0"/>
                <a:ea typeface="ＭＳ Ｐゴシック" charset="0"/>
                <a:cs typeface="ＭＳ Ｐゴシック" charset="0"/>
              </a:rPr>
              <a:t>                                              b. </a:t>
            </a:r>
            <a:r>
              <a:rPr lang="en-US" sz="4000" dirty="0">
                <a:latin typeface="Arial" charset="0"/>
                <a:ea typeface="ＭＳ Ｐゴシック" charset="0"/>
                <a:cs typeface="ＭＳ Ｐゴシック" charset="0"/>
              </a:rPr>
              <a:t>1 per </a:t>
            </a:r>
            <a:r>
              <a:rPr lang="en-US" sz="4000" dirty="0" smtClean="0">
                <a:latin typeface="Arial" charset="0"/>
                <a:ea typeface="ＭＳ Ｐゴシック" charset="0"/>
                <a:cs typeface="ＭＳ Ｐゴシック" charset="0"/>
              </a:rPr>
              <a:t>	              				           6 ?</a:t>
            </a:r>
            <a:endParaRPr lang="en-US" sz="4000" dirty="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ox(in)">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box(in)">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box(in)">
                                      <p:cBhvr>
                                        <p:cTn id="17" dur="500"/>
                                        <p:tgtEl>
                                          <p:spTgt spid="3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box(in)">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box(in)">
                                      <p:cBhvr>
                                        <p:cTn id="27" dur="500"/>
                                        <p:tgtEl>
                                          <p:spTgt spid="317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box(in)">
                                      <p:cBhvr>
                                        <p:cTn id="32" dur="500"/>
                                        <p:tgtEl>
                                          <p:spTgt spid="317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rth-like-planet.jpg"/>
          <p:cNvPicPr>
            <a:picLocks noGrp="1" noChangeAspect="1"/>
          </p:cNvPicPr>
          <p:nvPr>
            <p:ph sz="quarter" idx="13"/>
          </p:nvPr>
        </p:nvPicPr>
        <p:blipFill>
          <a:blip r:embed="rId2">
            <a:extLst>
              <a:ext uri="{28A0092B-C50C-407E-A947-70E740481C1C}">
                <a14:useLocalDpi xmlns:a14="http://schemas.microsoft.com/office/drawing/2010/main" val="0"/>
              </a:ext>
            </a:extLst>
          </a:blip>
          <a:srcRect t="9410" b="9410"/>
          <a:stretch>
            <a:fillRect/>
          </a:stretch>
        </p:blipFill>
        <p:spPr>
          <a:xfrm>
            <a:off x="152400" y="1447800"/>
            <a:ext cx="7386638" cy="4497387"/>
          </a:xfrm>
        </p:spPr>
      </p:pic>
    </p:spTree>
    <p:extLst>
      <p:ext uri="{BB962C8B-B14F-4D97-AF65-F5344CB8AC3E}">
        <p14:creationId xmlns:p14="http://schemas.microsoft.com/office/powerpoint/2010/main" val="20575304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0886" y="32657"/>
            <a:ext cx="7772400" cy="639762"/>
          </a:xfrm>
        </p:spPr>
        <p:txBody>
          <a:bodyPr>
            <a:normAutofit/>
          </a:bodyPr>
          <a:lstStyle/>
          <a:p>
            <a:pPr eaLnBrk="1" hangingPunct="1"/>
            <a:r>
              <a:rPr lang="en-US" dirty="0" smtClean="0">
                <a:latin typeface="Arial" charset="0"/>
                <a:ea typeface="ＭＳ Ｐゴシック" charset="0"/>
                <a:cs typeface="ＭＳ Ｐゴシック" charset="0"/>
              </a:rPr>
              <a:t>c. </a:t>
            </a:r>
            <a:r>
              <a:rPr lang="en-US" dirty="0" smtClean="0">
                <a:solidFill>
                  <a:srgbClr val="DC9E1F"/>
                </a:solidFill>
                <a:latin typeface="Arial" charset="0"/>
                <a:ea typeface="ＭＳ Ｐゴシック" charset="0"/>
                <a:cs typeface="ＭＳ Ｐゴシック" charset="0"/>
              </a:rPr>
              <a:t>What is meant by “earth-like”?</a:t>
            </a:r>
            <a:endParaRPr lang="en-US" dirty="0">
              <a:solidFill>
                <a:srgbClr val="DC9E1F"/>
              </a:solidFill>
              <a:latin typeface="Arial" charset="0"/>
              <a:ea typeface="ＭＳ Ｐゴシック" charset="0"/>
              <a:cs typeface="ＭＳ Ｐゴシック" charset="0"/>
            </a:endParaRPr>
          </a:p>
        </p:txBody>
      </p:sp>
      <p:sp>
        <p:nvSpPr>
          <p:cNvPr id="17411" name="Rectangle 3"/>
          <p:cNvSpPr>
            <a:spLocks noGrp="1" noChangeArrowheads="1"/>
          </p:cNvSpPr>
          <p:nvPr>
            <p:ph sz="quarter" idx="13"/>
          </p:nvPr>
        </p:nvSpPr>
        <p:spPr>
          <a:xfrm>
            <a:off x="228600" y="914400"/>
            <a:ext cx="9677400" cy="6324600"/>
          </a:xfrm>
        </p:spPr>
        <p:txBody>
          <a:bodyPr>
            <a:normAutofit fontScale="85000" lnSpcReduction="20000"/>
          </a:bodyPr>
          <a:lstStyle/>
          <a:p>
            <a:pPr marL="0" indent="0" eaLnBrk="1" hangingPunct="1">
              <a:lnSpc>
                <a:spcPct val="90000"/>
              </a:lnSpc>
              <a:buNone/>
            </a:pPr>
            <a:endParaRPr lang="en-US" sz="40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endParaRPr lang="en-US" sz="4000" dirty="0">
              <a:latin typeface="Arial" charset="0"/>
              <a:ea typeface="ＭＳ Ｐゴシック" charset="0"/>
              <a:cs typeface="ＭＳ Ｐゴシック" charset="0"/>
            </a:endParaRPr>
          </a:p>
          <a:p>
            <a:pPr marL="609600" indent="-609600" eaLnBrk="1" hangingPunct="1">
              <a:lnSpc>
                <a:spcPct val="90000"/>
              </a:lnSpc>
              <a:buFont typeface="Times" charset="0"/>
              <a:buNone/>
            </a:pPr>
            <a:endParaRPr lang="en-US" sz="40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endParaRPr lang="en-US" sz="40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endParaRPr lang="en-US" sz="40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endParaRPr lang="en-US" sz="40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700" dirty="0" err="1" smtClean="0">
                <a:latin typeface="Arial" charset="0"/>
                <a:ea typeface="ＭＳ Ｐゴシック" charset="0"/>
                <a:cs typeface="ＭＳ Ｐゴシック" charset="0"/>
              </a:rPr>
              <a:t>i</a:t>
            </a:r>
            <a:r>
              <a:rPr lang="en-US" sz="4700" dirty="0" smtClean="0">
                <a:latin typeface="Arial" charset="0"/>
                <a:ea typeface="ＭＳ Ｐゴシック" charset="0"/>
                <a:cs typeface="ＭＳ Ｐゴシック" charset="0"/>
              </a:rPr>
              <a:t>. Mars had a</a:t>
            </a:r>
            <a:r>
              <a:rPr lang="en-US" sz="4700" dirty="0">
                <a:latin typeface="Arial" charset="0"/>
                <a:ea typeface="ＭＳ Ｐゴシック" charset="0"/>
                <a:cs typeface="ＭＳ Ｐゴシック" charset="0"/>
              </a:rPr>
              <a:t> </a:t>
            </a:r>
            <a:r>
              <a:rPr lang="en-US" sz="4700" dirty="0" smtClean="0">
                <a:latin typeface="Arial" charset="0"/>
                <a:ea typeface="ＭＳ Ｐゴシック" charset="0"/>
                <a:cs typeface="ＭＳ Ｐゴシック" charset="0"/>
              </a:rPr>
              <a:t>warm, wet past – </a:t>
            </a:r>
          </a:p>
          <a:p>
            <a:pPr marL="609600" indent="-609600" eaLnBrk="1" hangingPunct="1">
              <a:lnSpc>
                <a:spcPct val="90000"/>
              </a:lnSpc>
              <a:buFont typeface="Times" charset="0"/>
              <a:buNone/>
            </a:pPr>
            <a:r>
              <a:rPr lang="en-US" sz="4700" dirty="0">
                <a:latin typeface="Arial" charset="0"/>
                <a:ea typeface="ＭＳ Ｐゴシック" charset="0"/>
                <a:cs typeface="ＭＳ Ｐゴシック" charset="0"/>
              </a:rPr>
              <a:t> </a:t>
            </a:r>
            <a:r>
              <a:rPr lang="en-US" sz="4700" dirty="0" smtClean="0">
                <a:latin typeface="Arial" charset="0"/>
                <a:ea typeface="ＭＳ Ｐゴシック" charset="0"/>
                <a:cs typeface="ＭＳ Ｐゴシック" charset="0"/>
              </a:rPr>
              <a:t>   could there be </a:t>
            </a:r>
            <a:r>
              <a:rPr lang="en-US" sz="4700" dirty="0" err="1" smtClean="0">
                <a:latin typeface="Arial" charset="0"/>
                <a:ea typeface="ＭＳ Ｐゴシック" charset="0"/>
                <a:cs typeface="ＭＳ Ｐゴシック" charset="0"/>
              </a:rPr>
              <a:t>fossilzed</a:t>
            </a:r>
            <a:r>
              <a:rPr lang="en-US" sz="4700" dirty="0" smtClean="0">
                <a:latin typeface="Arial" charset="0"/>
                <a:ea typeface="ＭＳ Ｐゴシック" charset="0"/>
                <a:cs typeface="ＭＳ Ｐゴシック" charset="0"/>
              </a:rPr>
              <a:t> life in</a:t>
            </a:r>
          </a:p>
          <a:p>
            <a:pPr marL="609600" indent="-609600" eaLnBrk="1" hangingPunct="1">
              <a:lnSpc>
                <a:spcPct val="90000"/>
              </a:lnSpc>
              <a:buFont typeface="Times" charset="0"/>
              <a:buNone/>
            </a:pPr>
            <a:r>
              <a:rPr lang="en-US" sz="4700" dirty="0">
                <a:latin typeface="Arial" charset="0"/>
                <a:ea typeface="ＭＳ Ｐゴシック" charset="0"/>
                <a:cs typeface="ＭＳ Ｐゴシック" charset="0"/>
              </a:rPr>
              <a:t> </a:t>
            </a:r>
            <a:r>
              <a:rPr lang="en-US" sz="4700" dirty="0" smtClean="0">
                <a:latin typeface="Arial" charset="0"/>
                <a:ea typeface="ＭＳ Ｐゴシック" charset="0"/>
                <a:cs typeface="ＭＳ Ｐゴシック" charset="0"/>
              </a:rPr>
              <a:t>   meteorites?  What about </a:t>
            </a:r>
            <a:endParaRPr lang="en-US" sz="47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700" dirty="0" smtClean="0">
                <a:latin typeface="Arial" charset="0"/>
                <a:ea typeface="ＭＳ Ｐゴシック" charset="0"/>
                <a:cs typeface="ＭＳ Ｐゴシック" charset="0"/>
              </a:rPr>
              <a:t>    underground microbes today?</a:t>
            </a:r>
            <a:endParaRPr lang="en-US" sz="47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r>
              <a:rPr lang="en-US" sz="4000" dirty="0" smtClean="0">
                <a:latin typeface="Arial"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p:txBody>
      </p:sp>
      <p:pic>
        <p:nvPicPr>
          <p:cNvPr id="4" name="Picture 3" descr="Evidence of Recent Water on Mars 2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838200"/>
            <a:ext cx="2590800" cy="2849880"/>
          </a:xfrm>
          <a:prstGeom prst="rect">
            <a:avLst/>
          </a:prstGeom>
        </p:spPr>
      </p:pic>
      <p:pic>
        <p:nvPicPr>
          <p:cNvPr id="5" name="Picture 4" descr="Delta.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219200"/>
            <a:ext cx="2514600" cy="2011680"/>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7411">
                                            <p:txEl>
                                              <p:pRg st="4" end="4"/>
                                            </p:txEl>
                                          </p:spTgt>
                                        </p:tgtEl>
                                        <p:attrNameLst>
                                          <p:attrName>style.visibility</p:attrName>
                                        </p:attrNameLst>
                                      </p:cBhvr>
                                      <p:to>
                                        <p:strVal val="visible"/>
                                      </p:to>
                                    </p:set>
                                    <p:animEffect transition="in" filter="slide(fromRight)">
                                      <p:cBhvr>
                                        <p:cTn id="7" dur="500"/>
                                        <p:tgtEl>
                                          <p:spTgt spid="174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7411">
                                            <p:txEl>
                                              <p:pRg st="5" end="5"/>
                                            </p:txEl>
                                          </p:spTgt>
                                        </p:tgtEl>
                                        <p:attrNameLst>
                                          <p:attrName>style.visibility</p:attrName>
                                        </p:attrNameLst>
                                      </p:cBhvr>
                                      <p:to>
                                        <p:strVal val="visible"/>
                                      </p:to>
                                    </p:set>
                                    <p:animEffect transition="in" filter="slide(fromRight)">
                                      <p:cBhvr>
                                        <p:cTn id="12" dur="500"/>
                                        <p:tgtEl>
                                          <p:spTgt spid="174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7411">
                                            <p:txEl>
                                              <p:pRg st="6" end="6"/>
                                            </p:txEl>
                                          </p:spTgt>
                                        </p:tgtEl>
                                        <p:attrNameLst>
                                          <p:attrName>style.visibility</p:attrName>
                                        </p:attrNameLst>
                                      </p:cBhvr>
                                      <p:to>
                                        <p:strVal val="visible"/>
                                      </p:to>
                                    </p:set>
                                    <p:animEffect transition="in" filter="slide(fromRight)">
                                      <p:cBhvr>
                                        <p:cTn id="17" dur="500"/>
                                        <p:tgtEl>
                                          <p:spTgt spid="1741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17411">
                                            <p:txEl>
                                              <p:pRg st="7" end="7"/>
                                            </p:txEl>
                                          </p:spTgt>
                                        </p:tgtEl>
                                        <p:attrNameLst>
                                          <p:attrName>style.visibility</p:attrName>
                                        </p:attrNameLst>
                                      </p:cBhvr>
                                      <p:to>
                                        <p:strVal val="visible"/>
                                      </p:to>
                                    </p:set>
                                    <p:animEffect transition="in" filter="slide(fromRight)">
                                      <p:cBhvr>
                                        <p:cTn id="22" dur="500"/>
                                        <p:tgtEl>
                                          <p:spTgt spid="1741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17411">
                                            <p:txEl>
                                              <p:pRg st="8" end="8"/>
                                            </p:txEl>
                                          </p:spTgt>
                                        </p:tgtEl>
                                        <p:attrNameLst>
                                          <p:attrName>style.visibility</p:attrName>
                                        </p:attrNameLst>
                                      </p:cBhvr>
                                      <p:to>
                                        <p:strVal val="visible"/>
                                      </p:to>
                                    </p:set>
                                    <p:animEffect transition="in" filter="slide(fromRight)">
                                      <p:cBhvr>
                                        <p:cTn id="27" dur="500"/>
                                        <p:tgtEl>
                                          <p:spTgt spid="17411">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17411">
                                            <p:txEl>
                                              <p:pRg st="9" end="9"/>
                                            </p:txEl>
                                          </p:spTgt>
                                        </p:tgtEl>
                                        <p:attrNameLst>
                                          <p:attrName>style.visibility</p:attrName>
                                        </p:attrNameLst>
                                      </p:cBhvr>
                                      <p:to>
                                        <p:strVal val="visible"/>
                                      </p:to>
                                    </p:set>
                                    <p:animEffect transition="in" filter="slide(fromRight)">
                                      <p:cBhvr>
                                        <p:cTn id="32" dur="500"/>
                                        <p:tgtEl>
                                          <p:spTgt spid="17411">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17411">
                                            <p:txEl>
                                              <p:pRg st="10" end="10"/>
                                            </p:txEl>
                                          </p:spTgt>
                                        </p:tgtEl>
                                        <p:attrNameLst>
                                          <p:attrName>style.visibility</p:attrName>
                                        </p:attrNameLst>
                                      </p:cBhvr>
                                      <p:to>
                                        <p:strVal val="visible"/>
                                      </p:to>
                                    </p:set>
                                    <p:animEffect transition="in" filter="slide(fromRight)">
                                      <p:cBhvr>
                                        <p:cTn id="37" dur="500"/>
                                        <p:tgtEl>
                                          <p:spTgt spid="174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0886" y="533400"/>
            <a:ext cx="7248525" cy="915987"/>
          </a:xfrm>
        </p:spPr>
        <p:txBody>
          <a:bodyPr>
            <a:normAutofit fontScale="90000"/>
          </a:bodyPr>
          <a:lstStyle/>
          <a:p>
            <a:pPr eaLnBrk="1" hangingPunct="1"/>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ii. </a:t>
            </a:r>
            <a:r>
              <a:rPr lang="en-US" dirty="0" smtClean="0">
                <a:solidFill>
                  <a:srgbClr val="DC9E1F"/>
                </a:solidFill>
                <a:latin typeface="Arial" charset="0"/>
                <a:ea typeface="ＭＳ Ｐゴシック" charset="0"/>
                <a:cs typeface="ＭＳ Ｐゴシック" charset="0"/>
              </a:rPr>
              <a:t>Europa</a:t>
            </a:r>
            <a:r>
              <a:rPr lang="en-US" dirty="0" smtClean="0">
                <a:latin typeface="Arial" charset="0"/>
                <a:ea typeface="ＭＳ Ｐゴシック" charset="0"/>
                <a:cs typeface="ＭＳ Ｐゴシック" charset="0"/>
              </a:rPr>
              <a:t>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t>
            </a:r>
            <a:r>
              <a:rPr lang="en-US" sz="2700" dirty="0" smtClean="0">
                <a:latin typeface="Arial" charset="0"/>
                <a:ea typeface="ＭＳ Ｐゴシック" charset="0"/>
                <a:cs typeface="ＭＳ Ｐゴシック" charset="0"/>
              </a:rPr>
              <a:t>– ocean vents?</a:t>
            </a:r>
            <a:endParaRPr lang="en-US" sz="2700" dirty="0">
              <a:latin typeface="Arial" charset="0"/>
              <a:ea typeface="ＭＳ Ｐゴシック" charset="0"/>
              <a:cs typeface="ＭＳ Ｐゴシック" charset="0"/>
            </a:endParaRPr>
          </a:p>
        </p:txBody>
      </p:sp>
      <p:pic>
        <p:nvPicPr>
          <p:cNvPr id="3" name="Content Placeholder 2" descr="Europa.jpg"/>
          <p:cNvPicPr>
            <a:picLocks noGrp="1" noChangeAspect="1"/>
          </p:cNvPicPr>
          <p:nvPr>
            <p:ph sz="quarter" idx="13"/>
          </p:nvPr>
        </p:nvPicPr>
        <p:blipFill>
          <a:blip r:embed="rId4">
            <a:extLst>
              <a:ext uri="{28A0092B-C50C-407E-A947-70E740481C1C}">
                <a14:useLocalDpi xmlns:a14="http://schemas.microsoft.com/office/drawing/2010/main" val="0"/>
              </a:ext>
            </a:extLst>
          </a:blip>
          <a:srcRect t="19557" b="19557"/>
          <a:stretch>
            <a:fillRect/>
          </a:stretch>
        </p:blipFill>
        <p:spPr>
          <a:xfrm>
            <a:off x="0" y="2335213"/>
            <a:ext cx="7386638" cy="4497387"/>
          </a:xfrm>
        </p:spPr>
      </p:pic>
      <p:pic>
        <p:nvPicPr>
          <p:cNvPr id="4" name="Picture 3" descr="Europa's Great La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6945"/>
            <a:ext cx="6630293" cy="6858000"/>
          </a:xfrm>
          <a:prstGeom prst="rect">
            <a:avLst/>
          </a:prstGeom>
        </p:spPr>
      </p:pic>
    </p:spTree>
    <p:extLst>
      <p:ext uri="{BB962C8B-B14F-4D97-AF65-F5344CB8AC3E}">
        <p14:creationId xmlns:p14="http://schemas.microsoft.com/office/powerpoint/2010/main" val="65403674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228600" y="304800"/>
            <a:ext cx="7924800" cy="1143000"/>
          </a:xfrm>
        </p:spPr>
        <p:txBody>
          <a:bodyPr>
            <a:normAutofit fontScale="90000"/>
          </a:bodyPr>
          <a:lstStyle/>
          <a:p>
            <a:pPr eaLnBrk="1" hangingPunct="1"/>
            <a:r>
              <a:rPr lang="en-US" dirty="0" smtClean="0">
                <a:latin typeface="Arial" charset="0"/>
                <a:ea typeface="ＭＳ Ｐゴシック" charset="0"/>
                <a:cs typeface="ＭＳ Ｐゴシック" charset="0"/>
              </a:rPr>
              <a:t>iii. </a:t>
            </a:r>
            <a:r>
              <a:rPr lang="en-US" dirty="0" err="1" smtClean="0">
                <a:solidFill>
                  <a:srgbClr val="DC9E1F"/>
                </a:solidFill>
                <a:latin typeface="Arial" charset="0"/>
                <a:ea typeface="ＭＳ Ｐゴシック" charset="0"/>
                <a:cs typeface="ＭＳ Ｐゴシック" charset="0"/>
              </a:rPr>
              <a:t>Enceladus</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 water geysers</a:t>
            </a:r>
            <a:endParaRPr lang="en-US" sz="2400" dirty="0">
              <a:latin typeface="Arial" charset="0"/>
              <a:ea typeface="ＭＳ Ｐゴシック" charset="0"/>
              <a:cs typeface="ＭＳ Ｐゴシック" charset="0"/>
            </a:endParaRPr>
          </a:p>
        </p:txBody>
      </p:sp>
      <p:pic>
        <p:nvPicPr>
          <p:cNvPr id="3" name="Content Placeholder 2" descr="geysers of Enceladus.jpg"/>
          <p:cNvPicPr>
            <a:picLocks noGrp="1" noChangeAspect="1"/>
          </p:cNvPicPr>
          <p:nvPr>
            <p:ph sz="quarter" idx="13"/>
          </p:nvPr>
        </p:nvPicPr>
        <p:blipFill>
          <a:blip r:embed="rId4">
            <a:extLst>
              <a:ext uri="{28A0092B-C50C-407E-A947-70E740481C1C}">
                <a14:useLocalDpi xmlns:a14="http://schemas.microsoft.com/office/drawing/2010/main" val="0"/>
              </a:ext>
            </a:extLst>
          </a:blip>
          <a:srcRect t="14086" b="14086"/>
          <a:stretch>
            <a:fillRect/>
          </a:stretch>
        </p:blipFill>
        <p:spPr>
          <a:xfrm>
            <a:off x="228600" y="1828800"/>
            <a:ext cx="7386638" cy="4497387"/>
          </a:xfrm>
        </p:spPr>
      </p:pic>
    </p:spTree>
    <p:extLst>
      <p:ext uri="{BB962C8B-B14F-4D97-AF65-F5344CB8AC3E}">
        <p14:creationId xmlns:p14="http://schemas.microsoft.com/office/powerpoint/2010/main" val="213926794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rmAutofit fontScale="90000"/>
          </a:bodyPr>
          <a:lstStyle/>
          <a:p>
            <a:pPr eaLnBrk="1" hangingPunct="1"/>
            <a:r>
              <a:rPr lang="en-US" dirty="0" smtClean="0">
                <a:latin typeface="Arial" charset="0"/>
                <a:ea typeface="ＭＳ Ｐゴシック" charset="0"/>
                <a:cs typeface="ＭＳ Ｐゴシック" charset="0"/>
              </a:rPr>
              <a:t>iv. Titan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 carbon, but </a:t>
            </a:r>
            <a:r>
              <a:rPr lang="en-US" sz="2400" dirty="0" err="1" smtClean="0">
                <a:latin typeface="Arial" charset="0"/>
                <a:ea typeface="ＭＳ Ｐゴシック" charset="0"/>
                <a:cs typeface="ＭＳ Ｐゴシック" charset="0"/>
              </a:rPr>
              <a:t>colD</a:t>
            </a:r>
            <a:r>
              <a:rPr lang="en-US" sz="2400" dirty="0" smtClean="0">
                <a:latin typeface="Arial" charset="0"/>
                <a:ea typeface="ＭＳ Ｐゴシック" charset="0"/>
                <a:cs typeface="ＭＳ Ｐゴシック" charset="0"/>
              </a:rPr>
              <a:t>(!)</a:t>
            </a:r>
            <a:endParaRPr lang="en-US" sz="2400" dirty="0">
              <a:latin typeface="Arial" charset="0"/>
              <a:ea typeface="ＭＳ Ｐゴシック" charset="0"/>
              <a:cs typeface="ＭＳ Ｐゴシック" charset="0"/>
            </a:endParaRPr>
          </a:p>
        </p:txBody>
      </p:sp>
      <p:pic>
        <p:nvPicPr>
          <p:cNvPr id="3" name="Content Placeholder 2" descr="Great Titan.jpg"/>
          <p:cNvPicPr>
            <a:picLocks noGrp="1" noChangeAspect="1"/>
          </p:cNvPicPr>
          <p:nvPr>
            <p:ph sz="quarter" idx="13"/>
          </p:nvPr>
        </p:nvPicPr>
        <p:blipFill>
          <a:blip r:embed="rId4">
            <a:extLst>
              <a:ext uri="{28A0092B-C50C-407E-A947-70E740481C1C}">
                <a14:useLocalDpi xmlns:a14="http://schemas.microsoft.com/office/drawing/2010/main" val="0"/>
              </a:ext>
            </a:extLst>
          </a:blip>
          <a:srcRect t="19557" b="19557"/>
          <a:stretch>
            <a:fillRect/>
          </a:stretch>
        </p:blipFill>
        <p:spPr>
          <a:xfrm>
            <a:off x="228600" y="1828800"/>
            <a:ext cx="7386638" cy="4497387"/>
          </a:xfrm>
        </p:spPr>
      </p:pic>
    </p:spTree>
    <p:extLst>
      <p:ext uri="{BB962C8B-B14F-4D97-AF65-F5344CB8AC3E}">
        <p14:creationId xmlns:p14="http://schemas.microsoft.com/office/powerpoint/2010/main" val="339590932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normAutofit fontScale="90000"/>
          </a:bodyPr>
          <a:lstStyle/>
          <a:p>
            <a:pPr eaLnBrk="1" hangingPunct="1"/>
            <a:r>
              <a:rPr lang="en-US" dirty="0" smtClean="0">
                <a:latin typeface="Arial" charset="0"/>
                <a:ea typeface="ＭＳ Ｐゴシック" charset="0"/>
                <a:cs typeface="ＭＳ Ｐゴシック" charset="0"/>
              </a:rPr>
              <a:t>v. Ganymede</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2014 - layers of ice and water?</a:t>
            </a:r>
            <a:endParaRPr lang="en-US" sz="2400" dirty="0">
              <a:latin typeface="Arial" charset="0"/>
              <a:ea typeface="ＭＳ Ｐゴシック" charset="0"/>
              <a:cs typeface="ＭＳ Ｐゴシック" charset="0"/>
            </a:endParaRPr>
          </a:p>
        </p:txBody>
      </p:sp>
      <p:pic>
        <p:nvPicPr>
          <p:cNvPr id="4" name="Content Placeholder 3" descr="Layers of Ganymede 2014.jpg"/>
          <p:cNvPicPr>
            <a:picLocks noGrp="1" noChangeAspect="1"/>
          </p:cNvPicPr>
          <p:nvPr>
            <p:ph sz="quarter" idx="13"/>
          </p:nvPr>
        </p:nvPicPr>
        <p:blipFill>
          <a:blip r:embed="rId4">
            <a:extLst>
              <a:ext uri="{28A0092B-C50C-407E-A947-70E740481C1C}">
                <a14:useLocalDpi xmlns:a14="http://schemas.microsoft.com/office/drawing/2010/main" val="0"/>
              </a:ext>
            </a:extLst>
          </a:blip>
          <a:srcRect l="-24411" r="-24411"/>
          <a:stretch>
            <a:fillRect/>
          </a:stretch>
        </p:blipFill>
        <p:spPr>
          <a:xfrm>
            <a:off x="-1004711" y="1600200"/>
            <a:ext cx="9539111" cy="4953000"/>
          </a:xfrm>
        </p:spPr>
      </p:pic>
    </p:spTree>
    <p:extLst>
      <p:ext uri="{BB962C8B-B14F-4D97-AF65-F5344CB8AC3E}">
        <p14:creationId xmlns:p14="http://schemas.microsoft.com/office/powerpoint/2010/main" val="10825012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4" descr="Hubble Ultra Deep Field.jpg"/>
          <p:cNvPicPr>
            <a:picLocks noGrp="1" noChangeAspect="1"/>
          </p:cNvPicPr>
          <p:nvPr>
            <p:ph sz="quarter" idx="13"/>
          </p:nvPr>
        </p:nvPicPr>
        <p:blipFill>
          <a:blip r:embed="rId2">
            <a:extLst>
              <a:ext uri="{28A0092B-C50C-407E-A947-70E740481C1C}">
                <a14:useLocalDpi xmlns:a14="http://schemas.microsoft.com/office/drawing/2010/main" val="0"/>
              </a:ext>
            </a:extLst>
          </a:blip>
          <a:srcRect l="-16667" r="-16667"/>
          <a:stretch>
            <a:fillRect/>
          </a:stretch>
        </p:blipFill>
        <p:spPr>
          <a:xfrm>
            <a:off x="0" y="0"/>
            <a:ext cx="9296400" cy="6858000"/>
          </a:xfr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457200" y="152400"/>
            <a:ext cx="9296400" cy="1600200"/>
          </a:xfrm>
        </p:spPr>
        <p:txBody>
          <a:bodyPr>
            <a:normAutofit fontScale="90000"/>
          </a:bodyPr>
          <a:lstStyle/>
          <a:p>
            <a:pPr algn="ctr" eaLnBrk="1" hangingPunct="1"/>
            <a:r>
              <a:rPr lang="en-US" sz="4400" dirty="0">
                <a:solidFill>
                  <a:srgbClr val="DC9E1F"/>
                </a:solidFill>
                <a:latin typeface="Arial" charset="0"/>
                <a:ea typeface="ＭＳ Ｐゴシック" charset="0"/>
                <a:cs typeface="ＭＳ Ｐゴシック" charset="0"/>
              </a:rPr>
              <a:t>5. </a:t>
            </a:r>
            <a:r>
              <a:rPr lang="en-US" sz="4400" dirty="0" err="1">
                <a:latin typeface="Arial" charset="0"/>
                <a:ea typeface="ＭＳ Ｐゴシック" charset="0"/>
                <a:cs typeface="ＭＳ Ｐゴシック" charset="0"/>
              </a:rPr>
              <a:t>f</a:t>
            </a:r>
            <a:r>
              <a:rPr lang="en-US" sz="4400" baseline="-25000" dirty="0" err="1">
                <a:latin typeface="Arial" charset="0"/>
                <a:ea typeface="ＭＳ Ｐゴシック" charset="0"/>
                <a:cs typeface="ＭＳ Ｐゴシック" charset="0"/>
              </a:rPr>
              <a:t>L</a:t>
            </a:r>
            <a:r>
              <a:rPr lang="en-US" sz="4400" baseline="-25000" dirty="0">
                <a:latin typeface="Arial" charset="0"/>
                <a:ea typeface="ＭＳ Ｐゴシック" charset="0"/>
                <a:cs typeface="ＭＳ Ｐゴシック" charset="0"/>
              </a:rPr>
              <a:t> </a:t>
            </a:r>
            <a:r>
              <a:rPr lang="en-US" sz="4400" dirty="0">
                <a:latin typeface="Arial" charset="0"/>
                <a:ea typeface="ＭＳ Ｐゴシック" charset="0"/>
                <a:cs typeface="ＭＳ Ｐゴシック" charset="0"/>
              </a:rPr>
              <a:t>- </a:t>
            </a:r>
            <a:r>
              <a:rPr lang="en-US" sz="4400" dirty="0">
                <a:solidFill>
                  <a:srgbClr val="DC9E1F"/>
                </a:solidFill>
                <a:latin typeface="Arial" charset="0"/>
                <a:ea typeface="ＭＳ Ｐゴシック" charset="0"/>
                <a:cs typeface="ＭＳ Ｐゴシック" charset="0"/>
              </a:rPr>
              <a:t>Fraction of habitable </a:t>
            </a:r>
            <a:br>
              <a:rPr lang="en-US" sz="4400" dirty="0">
                <a:solidFill>
                  <a:srgbClr val="DC9E1F"/>
                </a:solidFill>
                <a:latin typeface="Arial" charset="0"/>
                <a:ea typeface="ＭＳ Ｐゴシック" charset="0"/>
                <a:cs typeface="ＭＳ Ｐゴシック" charset="0"/>
              </a:rPr>
            </a:br>
            <a:r>
              <a:rPr lang="en-US" sz="4400" dirty="0">
                <a:solidFill>
                  <a:srgbClr val="DC9E1F"/>
                </a:solidFill>
                <a:latin typeface="Arial" charset="0"/>
                <a:ea typeface="ＭＳ Ｐゴシック" charset="0"/>
                <a:cs typeface="ＭＳ Ｐゴシック" charset="0"/>
              </a:rPr>
              <a:t>     planets which have LIFE</a:t>
            </a:r>
            <a:r>
              <a:rPr lang="en-US" dirty="0">
                <a:solidFill>
                  <a:srgbClr val="DC9E1F"/>
                </a:solidFill>
                <a:latin typeface="Arial" charset="0"/>
                <a:ea typeface="ＭＳ Ｐゴシック" charset="0"/>
                <a:cs typeface="ＭＳ Ｐゴシック" charset="0"/>
              </a:rPr>
              <a:t/>
            </a:r>
            <a:br>
              <a:rPr lang="en-US" dirty="0">
                <a:solidFill>
                  <a:srgbClr val="DC9E1F"/>
                </a:solidFill>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p>
        </p:txBody>
      </p:sp>
      <p:sp>
        <p:nvSpPr>
          <p:cNvPr id="32771" name="Rectangle 3"/>
          <p:cNvSpPr>
            <a:spLocks noGrp="1" noChangeArrowheads="1"/>
          </p:cNvSpPr>
          <p:nvPr>
            <p:ph sz="quarter" idx="13"/>
          </p:nvPr>
        </p:nvSpPr>
        <p:spPr>
          <a:xfrm>
            <a:off x="263525" y="1598613"/>
            <a:ext cx="7661275" cy="5259387"/>
          </a:xfrm>
        </p:spPr>
        <p:txBody>
          <a:bodyPr>
            <a:normAutofit/>
          </a:bodyPr>
          <a:lstStyle/>
          <a:p>
            <a:pPr marL="609600" indent="-609600" eaLnBrk="1" hangingPunct="1">
              <a:buFont typeface="Times" charset="0"/>
              <a:buAutoNum type="alphaLcPeriod"/>
            </a:pPr>
            <a:r>
              <a:rPr lang="en-US" sz="4400" dirty="0">
                <a:latin typeface="Arial" charset="0"/>
                <a:ea typeface="ＭＳ Ｐゴシック" charset="0"/>
                <a:cs typeface="ＭＳ Ｐゴシック" charset="0"/>
              </a:rPr>
              <a:t>Low value: life is rare or nonexistent in the galaxy</a:t>
            </a:r>
          </a:p>
          <a:p>
            <a:pPr marL="609600" indent="-609600" eaLnBrk="1" hangingPunct="1">
              <a:buFont typeface="Times" charset="0"/>
              <a:buAutoNum type="alphaLcPeriod"/>
            </a:pPr>
            <a:r>
              <a:rPr lang="en-US" sz="4400" dirty="0">
                <a:latin typeface="Arial" charset="0"/>
                <a:ea typeface="ＭＳ Ｐゴシック" charset="0"/>
                <a:cs typeface="ＭＳ Ｐゴシック" charset="0"/>
              </a:rPr>
              <a:t>Value of 1: Life is inevitable </a:t>
            </a:r>
            <a:r>
              <a:rPr lang="en-US" sz="4400" dirty="0" smtClean="0">
                <a:latin typeface="Arial" charset="0"/>
                <a:ea typeface="ＭＳ Ｐゴシック" charset="0"/>
                <a:cs typeface="ＭＳ Ｐゴシック" charset="0"/>
              </a:rPr>
              <a:t>given enough </a:t>
            </a:r>
            <a:r>
              <a:rPr lang="en-US" sz="4400" dirty="0">
                <a:latin typeface="Arial" charset="0"/>
                <a:ea typeface="ＭＳ Ｐゴシック" charset="0"/>
                <a:cs typeface="ＭＳ Ｐゴシック" charset="0"/>
              </a:rPr>
              <a:t>time</a:t>
            </a:r>
          </a:p>
          <a:p>
            <a:pPr marL="609600" indent="-609600" eaLnBrk="1" hangingPunct="1">
              <a:buFont typeface="Times" charset="0"/>
              <a:buAutoNum type="alphaLcPeriod"/>
            </a:pPr>
            <a:r>
              <a:rPr lang="en-US" sz="4400" dirty="0">
                <a:latin typeface="Arial" charset="0"/>
                <a:ea typeface="ＭＳ Ｐゴシック" charset="0"/>
                <a:cs typeface="ＭＳ Ｐゴシック" charset="0"/>
              </a:rPr>
              <a:t>We need more examples! (Europa, Mars, etc..)</a:t>
            </a:r>
          </a:p>
        </p:txBody>
      </p:sp>
      <p:pic>
        <p:nvPicPr>
          <p:cNvPr id="2" name="25 Theme from 2001_ A Space Odyssey.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24800" y="5791200"/>
            <a:ext cx="812800" cy="812800"/>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500" fill="hold"/>
                                        <p:tgtEl>
                                          <p:spTgt spid="32771">
                                            <p:txEl>
                                              <p:pRg st="0" end="0"/>
                                            </p:txEl>
                                          </p:spTgt>
                                        </p:tgtEl>
                                        <p:attrNameLst>
                                          <p:attrName>ppt_w</p:attrName>
                                        </p:attrNameLst>
                                      </p:cBhvr>
                                      <p:tavLst>
                                        <p:tav tm="0">
                                          <p:val>
                                            <p:strVal val="(6*min(max(#ppt_w*#ppt_h,.3),1)-7.4)/-.7*#ppt_w"/>
                                          </p:val>
                                        </p:tav>
                                        <p:tav tm="100000">
                                          <p:val>
                                            <p:strVal val="#ppt_w"/>
                                          </p:val>
                                        </p:tav>
                                      </p:tavLst>
                                    </p:anim>
                                    <p:anim calcmode="lin" valueType="num">
                                      <p:cBhvr>
                                        <p:cTn id="8" dur="500" fill="hold"/>
                                        <p:tgtEl>
                                          <p:spTgt spid="32771">
                                            <p:txEl>
                                              <p:pRg st="0" end="0"/>
                                            </p:txEl>
                                          </p:spTgt>
                                        </p:tgtEl>
                                        <p:attrNameLst>
                                          <p:attrName>ppt_h</p:attrName>
                                        </p:attrNameLst>
                                      </p:cBhvr>
                                      <p:tavLst>
                                        <p:tav tm="0">
                                          <p:val>
                                            <p:strVal val="(6*min(max(#ppt_w*#ppt_h,.3),1)-7.4)/-.7*#ppt_h"/>
                                          </p:val>
                                        </p:tav>
                                        <p:tav tm="100000">
                                          <p:val>
                                            <p:strVal val="#ppt_h"/>
                                          </p:val>
                                        </p:tav>
                                      </p:tavLst>
                                    </p:anim>
                                    <p:anim calcmode="lin" valueType="num">
                                      <p:cBhvr>
                                        <p:cTn id="9" dur="500" fill="hold"/>
                                        <p:tgtEl>
                                          <p:spTgt spid="32771">
                                            <p:txEl>
                                              <p:pRg st="0" end="0"/>
                                            </p:txEl>
                                          </p:spTgt>
                                        </p:tgtEl>
                                        <p:attrNameLst>
                                          <p:attrName>ppt_x</p:attrName>
                                        </p:attrNameLst>
                                      </p:cBhvr>
                                      <p:tavLst>
                                        <p:tav tm="0">
                                          <p:val>
                                            <p:fltVal val="0.5"/>
                                          </p:val>
                                        </p:tav>
                                        <p:tav tm="100000">
                                          <p:val>
                                            <p:strVal val="#ppt_x"/>
                                          </p:val>
                                        </p:tav>
                                      </p:tavLst>
                                    </p:anim>
                                    <p:anim calcmode="lin" valueType="num">
                                      <p:cBhvr>
                                        <p:cTn id="10" dur="500" fill="hold"/>
                                        <p:tgtEl>
                                          <p:spTgt spid="32771">
                                            <p:txEl>
                                              <p:pRg st="0" end="0"/>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anim calcmode="lin" valueType="num">
                                      <p:cBhvr>
                                        <p:cTn id="15" dur="500" fill="hold"/>
                                        <p:tgtEl>
                                          <p:spTgt spid="32771">
                                            <p:txEl>
                                              <p:pRg st="1" end="1"/>
                                            </p:txEl>
                                          </p:spTgt>
                                        </p:tgtEl>
                                        <p:attrNameLst>
                                          <p:attrName>ppt_w</p:attrName>
                                        </p:attrNameLst>
                                      </p:cBhvr>
                                      <p:tavLst>
                                        <p:tav tm="0">
                                          <p:val>
                                            <p:strVal val="(6*min(max(#ppt_w*#ppt_h,.3),1)-7.4)/-.7*#ppt_w"/>
                                          </p:val>
                                        </p:tav>
                                        <p:tav tm="100000">
                                          <p:val>
                                            <p:strVal val="#ppt_w"/>
                                          </p:val>
                                        </p:tav>
                                      </p:tavLst>
                                    </p:anim>
                                    <p:anim calcmode="lin" valueType="num">
                                      <p:cBhvr>
                                        <p:cTn id="16" dur="500" fill="hold"/>
                                        <p:tgtEl>
                                          <p:spTgt spid="32771">
                                            <p:txEl>
                                              <p:pRg st="1" end="1"/>
                                            </p:txEl>
                                          </p:spTgt>
                                        </p:tgtEl>
                                        <p:attrNameLst>
                                          <p:attrName>ppt_h</p:attrName>
                                        </p:attrNameLst>
                                      </p:cBhvr>
                                      <p:tavLst>
                                        <p:tav tm="0">
                                          <p:val>
                                            <p:strVal val="(6*min(max(#ppt_w*#ppt_h,.3),1)-7.4)/-.7*#ppt_h"/>
                                          </p:val>
                                        </p:tav>
                                        <p:tav tm="100000">
                                          <p:val>
                                            <p:strVal val="#ppt_h"/>
                                          </p:val>
                                        </p:tav>
                                      </p:tavLst>
                                    </p:anim>
                                    <p:anim calcmode="lin" valueType="num">
                                      <p:cBhvr>
                                        <p:cTn id="17" dur="500" fill="hold"/>
                                        <p:tgtEl>
                                          <p:spTgt spid="32771">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32771">
                                            <p:txEl>
                                              <p:pRg st="1" end="1"/>
                                            </p:txEl>
                                          </p:spTgt>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500" fill="hold"/>
                                        <p:tgtEl>
                                          <p:spTgt spid="32771">
                                            <p:txEl>
                                              <p:pRg st="2" end="2"/>
                                            </p:txEl>
                                          </p:spTgt>
                                        </p:tgtEl>
                                        <p:attrNameLst>
                                          <p:attrName>ppt_w</p:attrName>
                                        </p:attrNameLst>
                                      </p:cBhvr>
                                      <p:tavLst>
                                        <p:tav tm="0">
                                          <p:val>
                                            <p:strVal val="(6*min(max(#ppt_w*#ppt_h,.3),1)-7.4)/-.7*#ppt_w"/>
                                          </p:val>
                                        </p:tav>
                                        <p:tav tm="100000">
                                          <p:val>
                                            <p:strVal val="#ppt_w"/>
                                          </p:val>
                                        </p:tav>
                                      </p:tavLst>
                                    </p:anim>
                                    <p:anim calcmode="lin" valueType="num">
                                      <p:cBhvr>
                                        <p:cTn id="24" dur="500" fill="hold"/>
                                        <p:tgtEl>
                                          <p:spTgt spid="32771">
                                            <p:txEl>
                                              <p:pRg st="2" end="2"/>
                                            </p:txEl>
                                          </p:spTgt>
                                        </p:tgtEl>
                                        <p:attrNameLst>
                                          <p:attrName>ppt_h</p:attrName>
                                        </p:attrNameLst>
                                      </p:cBhvr>
                                      <p:tavLst>
                                        <p:tav tm="0">
                                          <p:val>
                                            <p:strVal val="(6*min(max(#ppt_w*#ppt_h,.3),1)-7.4)/-.7*#ppt_h"/>
                                          </p:val>
                                        </p:tav>
                                        <p:tav tm="100000">
                                          <p:val>
                                            <p:strVal val="#ppt_h"/>
                                          </p:val>
                                        </p:tav>
                                      </p:tavLst>
                                    </p:anim>
                                    <p:anim calcmode="lin" valueType="num">
                                      <p:cBhvr>
                                        <p:cTn id="25" dur="500" fill="hold"/>
                                        <p:tgtEl>
                                          <p:spTgt spid="32771">
                                            <p:txEl>
                                              <p:pRg st="2" end="2"/>
                                            </p:txEl>
                                          </p:spTgt>
                                        </p:tgtEl>
                                        <p:attrNameLst>
                                          <p:attrName>ppt_x</p:attrName>
                                        </p:attrNameLst>
                                      </p:cBhvr>
                                      <p:tavLst>
                                        <p:tav tm="0">
                                          <p:val>
                                            <p:fltVal val="0.5"/>
                                          </p:val>
                                        </p:tav>
                                        <p:tav tm="100000">
                                          <p:val>
                                            <p:strVal val="#ppt_x"/>
                                          </p:val>
                                        </p:tav>
                                      </p:tavLst>
                                    </p:anim>
                                    <p:anim calcmode="lin" valueType="num">
                                      <p:cBhvr>
                                        <p:cTn id="26" dur="500" fill="hold"/>
                                        <p:tgtEl>
                                          <p:spTgt spid="32771">
                                            <p:txEl>
                                              <p:pRg st="2" end="2"/>
                                            </p:txEl>
                                          </p:spTgt>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3847"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32771"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sz="quarter" idx="13"/>
          </p:nvPr>
        </p:nvSpPr>
        <p:spPr>
          <a:xfrm>
            <a:off x="0" y="1"/>
            <a:ext cx="9144000" cy="6858000"/>
          </a:xfrm>
        </p:spPr>
        <p:txBody>
          <a:bodyPr>
            <a:normAutofit/>
          </a:bodyPr>
          <a:lstStyle/>
          <a:p>
            <a:pPr marL="0" indent="0" eaLnBrk="1" hangingPunct="1">
              <a:lnSpc>
                <a:spcPct val="90000"/>
              </a:lnSpc>
              <a:buNone/>
            </a:pPr>
            <a:r>
              <a:rPr lang="en-US" sz="4400" dirty="0" smtClean="0">
                <a:latin typeface="Arial" charset="0"/>
                <a:ea typeface="ＭＳ Ｐゴシック" charset="0"/>
                <a:cs typeface="ＭＳ Ｐゴシック" charset="0"/>
              </a:rPr>
              <a:t>d. What is meant by “life”? </a:t>
            </a: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There is</a:t>
            </a:r>
          </a:p>
          <a:p>
            <a:pPr marL="0" indent="0" eaLnBrk="1" hangingPunct="1">
              <a:lnSpc>
                <a:spcPct val="90000"/>
              </a:lnSpc>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no </a:t>
            </a:r>
            <a:r>
              <a:rPr lang="en-US" sz="4400" dirty="0">
                <a:latin typeface="Arial" charset="0"/>
                <a:ea typeface="ＭＳ Ｐゴシック" charset="0"/>
                <a:cs typeface="ＭＳ Ｐゴシック" charset="0"/>
              </a:rPr>
              <a:t>set definition  Ex/ Virus</a:t>
            </a:r>
          </a:p>
          <a:p>
            <a:pPr marL="609600" indent="-609600" eaLnBrk="1" hangingPunct="1">
              <a:lnSpc>
                <a:spcPct val="90000"/>
              </a:lnSpc>
              <a:buFont typeface="Times" charset="0"/>
              <a:buNone/>
            </a:pPr>
            <a:r>
              <a:rPr lang="en-US" sz="4400" dirty="0">
                <a:latin typeface="Arial" charset="0"/>
                <a:ea typeface="ＭＳ Ｐゴシック" charset="0"/>
                <a:cs typeface="ＭＳ Ｐゴシック" charset="0"/>
              </a:rPr>
              <a:t>e</a:t>
            </a:r>
            <a:r>
              <a:rPr lang="en-US" sz="4400" dirty="0" smtClean="0">
                <a:latin typeface="Arial" charset="0"/>
                <a:ea typeface="ＭＳ Ｐゴシック" charset="0"/>
                <a:cs typeface="ＭＳ Ｐゴシック" charset="0"/>
              </a:rPr>
              <a:t>. Typical attributes of life </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smtClean="0">
                <a:latin typeface="Arial" charset="0"/>
                <a:ea typeface="ＭＳ Ｐゴシック" charset="0"/>
                <a:cs typeface="ＭＳ Ｐゴシック" charset="0"/>
              </a:rPr>
              <a:t>. React to their environment   </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(heal themselves, etc..)</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ii. Can grow</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iii. Can reproduce</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iv. Can evolve over </a:t>
            </a:r>
            <a:r>
              <a:rPr lang="en-US" sz="4400" dirty="0" err="1" smtClean="0">
                <a:latin typeface="Arial" charset="0"/>
                <a:ea typeface="ＭＳ Ｐゴシック" charset="0"/>
                <a:cs typeface="ＭＳ Ｐゴシック" charset="0"/>
              </a:rPr>
              <a:t>generations</a:t>
            </a:r>
            <a:r>
              <a:rPr lang="en-US" sz="4400" dirty="0" err="1" smtClean="0">
                <a:solidFill>
                  <a:schemeClr val="bg2"/>
                </a:solidFill>
                <a:latin typeface="Arial" charset="0"/>
                <a:ea typeface="ＭＳ Ｐゴシック" charset="0"/>
                <a:cs typeface="ＭＳ Ｐゴシック" charset="0"/>
              </a:rPr>
              <a:t>s</a:t>
            </a:r>
            <a:endParaRPr lang="en-US" sz="44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endParaRPr lang="en-US" sz="4400" dirty="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checkerboard(across)">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checkerboard(across)">
                                      <p:cBhvr>
                                        <p:cTn id="12" dur="500"/>
                                        <p:tgtEl>
                                          <p:spTgt spid="1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checkerboard(across)">
                                      <p:cBhvr>
                                        <p:cTn id="17" dur="500"/>
                                        <p:tgtEl>
                                          <p:spTgt spid="1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checkerboard(across)">
                                      <p:cBhvr>
                                        <p:cTn id="22" dur="500"/>
                                        <p:tgtEl>
                                          <p:spTgt spid="10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checkerboard(across)">
                                      <p:cBhvr>
                                        <p:cTn id="27" dur="500"/>
                                        <p:tgtEl>
                                          <p:spTgt spid="10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checkerboard(across)">
                                      <p:cBhvr>
                                        <p:cTn id="32" dur="500"/>
                                        <p:tgtEl>
                                          <p:spTgt spid="102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checkerboard(across)">
                                      <p:cBhvr>
                                        <p:cTn id="37" dur="500"/>
                                        <p:tgtEl>
                                          <p:spTgt spid="102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checkerboard(across)">
                                      <p:cBhvr>
                                        <p:cTn id="42" dur="500"/>
                                        <p:tgtEl>
                                          <p:spTgt spid="10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quarter" idx="13"/>
          </p:nvPr>
        </p:nvSpPr>
        <p:spPr>
          <a:xfrm>
            <a:off x="0" y="0"/>
            <a:ext cx="9144000" cy="6858000"/>
          </a:xfrm>
        </p:spPr>
        <p:txBody>
          <a:bodyPr>
            <a:normAutofit/>
          </a:bodyPr>
          <a:lstStyle/>
          <a:p>
            <a:pPr eaLnBrk="1" hangingPunct="1">
              <a:buFontTx/>
              <a:buNone/>
            </a:pPr>
            <a:r>
              <a:rPr lang="en-US" sz="4400" dirty="0" smtClean="0">
                <a:latin typeface="Arial" charset="0"/>
                <a:ea typeface="ＭＳ Ｐゴシック" charset="0"/>
                <a:cs typeface="ＭＳ Ｐゴシック" charset="0"/>
              </a:rPr>
              <a:t>f. A Chemical Evolution for Life?</a:t>
            </a:r>
          </a:p>
          <a:p>
            <a:pPr eaLnBrk="1" hangingPunct="1">
              <a:buFontTx/>
              <a:buNone/>
            </a:pPr>
            <a:r>
              <a:rPr lang="en-US" sz="4400" dirty="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err="1" smtClean="0">
                <a:solidFill>
                  <a:schemeClr val="hlink"/>
                </a:solidFill>
                <a:latin typeface="Arial" charset="0"/>
                <a:ea typeface="ＭＳ Ｐゴシック" charset="0"/>
                <a:cs typeface="ＭＳ Ｐゴシック" charset="0"/>
              </a:rPr>
              <a:t>Urey</a:t>
            </a:r>
            <a:r>
              <a:rPr lang="en-US" sz="4400" dirty="0">
                <a:solidFill>
                  <a:schemeClr val="hlink"/>
                </a:solidFill>
                <a:latin typeface="Arial" charset="0"/>
                <a:ea typeface="ＭＳ Ｐゴシック" charset="0"/>
                <a:cs typeface="ＭＳ Ｐゴシック" charset="0"/>
              </a:rPr>
              <a:t>-Miller</a:t>
            </a:r>
            <a:r>
              <a:rPr lang="en-US" sz="4400" dirty="0">
                <a:latin typeface="Arial" charset="0"/>
                <a:ea typeface="ＭＳ Ｐゴシック" charset="0"/>
                <a:cs typeface="ＭＳ Ｐゴシック" charset="0"/>
              </a:rPr>
              <a:t> Experiment </a:t>
            </a:r>
            <a:r>
              <a:rPr lang="en-US" sz="3600" dirty="0">
                <a:latin typeface="Arial" charset="0"/>
                <a:ea typeface="ＭＳ Ｐゴシック" charset="0"/>
                <a:cs typeface="ＭＳ Ｐゴシック" charset="0"/>
              </a:rPr>
              <a:t>(1953</a:t>
            </a:r>
            <a:r>
              <a:rPr lang="en-US" sz="3600" dirty="0" smtClean="0">
                <a:latin typeface="Arial" charset="0"/>
                <a:ea typeface="ＭＳ Ｐゴシック" charset="0"/>
                <a:cs typeface="ＭＳ Ｐゴシック" charset="0"/>
              </a:rPr>
              <a:t>) - </a:t>
            </a:r>
            <a:endParaRPr lang="en-US" sz="3600" dirty="0">
              <a:latin typeface="Arial" charset="0"/>
              <a:ea typeface="ＭＳ Ｐゴシック" charset="0"/>
              <a:cs typeface="ＭＳ Ｐゴシック" charset="0"/>
            </a:endParaRPr>
          </a:p>
          <a:p>
            <a:pPr eaLnBrk="1" hangingPunct="1">
              <a:buFontTx/>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exposed </a:t>
            </a:r>
            <a:r>
              <a:rPr lang="en-US" sz="4400" dirty="0">
                <a:latin typeface="Arial" charset="0"/>
                <a:ea typeface="ＭＳ Ｐゴシック" charset="0"/>
                <a:cs typeface="ＭＳ Ｐゴシック" charset="0"/>
              </a:rPr>
              <a:t>simple elements to early Earth-like environment</a:t>
            </a:r>
          </a:p>
          <a:p>
            <a:pPr eaLnBrk="1" hangingPunct="1">
              <a:buFontTx/>
              <a:buNone/>
            </a:pPr>
            <a:r>
              <a:rPr lang="en-US" sz="4400" dirty="0">
                <a:latin typeface="Arial" charset="0"/>
                <a:ea typeface="ＭＳ Ｐゴシック" charset="0"/>
                <a:cs typeface="ＭＳ Ｐゴシック" charset="0"/>
              </a:rPr>
              <a:t>  (Radiation, </a:t>
            </a:r>
            <a:r>
              <a:rPr lang="ja-JP" altLang="en-US" sz="4400" dirty="0">
                <a:latin typeface="Arial" charset="0"/>
                <a:ea typeface="ＭＳ Ｐゴシック" charset="0"/>
                <a:cs typeface="ＭＳ Ｐゴシック" charset="0"/>
              </a:rPr>
              <a:t>“</a:t>
            </a:r>
            <a:r>
              <a:rPr lang="en-US" altLang="ja-JP" sz="4400" dirty="0">
                <a:latin typeface="Arial" charset="0"/>
                <a:ea typeface="ＭＳ Ｐゴシック" charset="0"/>
                <a:cs typeface="ＭＳ Ｐゴシック" charset="0"/>
              </a:rPr>
              <a:t>lightning</a:t>
            </a:r>
            <a:r>
              <a:rPr lang="ja-JP" altLang="en-US" sz="4400" dirty="0">
                <a:latin typeface="Arial" charset="0"/>
                <a:ea typeface="ＭＳ Ｐゴシック" charset="0"/>
                <a:cs typeface="ＭＳ Ｐゴシック" charset="0"/>
              </a:rPr>
              <a:t>”</a:t>
            </a:r>
            <a:r>
              <a:rPr lang="en-US" altLang="ja-JP" sz="4400" dirty="0">
                <a:latin typeface="Arial" charset="0"/>
                <a:ea typeface="ＭＳ Ｐゴシック" charset="0"/>
                <a:cs typeface="ＭＳ Ｐゴシック" charset="0"/>
              </a:rPr>
              <a:t>, etc..)</a:t>
            </a:r>
          </a:p>
          <a:p>
            <a:pPr eaLnBrk="1" hangingPunct="1">
              <a:buFontTx/>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ii. </a:t>
            </a:r>
            <a:r>
              <a:rPr lang="en-US" sz="4400" dirty="0">
                <a:latin typeface="Arial" charset="0"/>
                <a:ea typeface="ＭＳ Ｐゴシック" charset="0"/>
                <a:cs typeface="ＭＳ Ｐゴシック" charset="0"/>
              </a:rPr>
              <a:t>Amino acids &amp; complex organics formed!  Building blocks of life..</a:t>
            </a: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p:cTn id="13" dur="500" fill="hold"/>
                                        <p:tgtEl>
                                          <p:spTgt spid="143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433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p:cTn id="19" dur="500" fill="hold"/>
                                        <p:tgtEl>
                                          <p:spTgt spid="143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433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p:cTn id="25" dur="500" fill="hold"/>
                                        <p:tgtEl>
                                          <p:spTgt spid="143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433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 calcmode="lin" valueType="num">
                                      <p:cBhvr>
                                        <p:cTn id="31" dur="500" fill="hold"/>
                                        <p:tgtEl>
                                          <p:spTgt spid="143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4339">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00200" y="304800"/>
            <a:ext cx="6218238" cy="6192837"/>
          </a:xfr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sz="quarter" idx="13"/>
          </p:nvPr>
        </p:nvSpPr>
        <p:spPr>
          <a:xfrm>
            <a:off x="0" y="1"/>
            <a:ext cx="9143999" cy="6857999"/>
          </a:xfrm>
        </p:spPr>
        <p:txBody>
          <a:bodyPr>
            <a:normAutofit lnSpcReduction="10000"/>
          </a:bodyPr>
          <a:lstStyle/>
          <a:p>
            <a:pPr marL="0" indent="0" eaLnBrk="1" hangingPunct="1">
              <a:buNone/>
            </a:pPr>
            <a:r>
              <a:rPr lang="en-US" sz="4400" dirty="0" smtClean="0">
                <a:latin typeface="Arial" charset="0"/>
                <a:ea typeface="ＭＳ Ｐゴシック" charset="0"/>
                <a:cs typeface="ＭＳ Ｐゴシック" charset="0"/>
              </a:rPr>
              <a:t>g. An </a:t>
            </a:r>
            <a:r>
              <a:rPr lang="en-US" sz="4400" dirty="0" smtClean="0">
                <a:solidFill>
                  <a:srgbClr val="F4BC40"/>
                </a:solidFill>
                <a:latin typeface="Arial" charset="0"/>
                <a:ea typeface="ＭＳ Ｐゴシック" charset="0"/>
                <a:cs typeface="ＭＳ Ｐゴシック" charset="0"/>
              </a:rPr>
              <a:t>interstellar </a:t>
            </a:r>
            <a:r>
              <a:rPr lang="en-US" sz="4400" dirty="0" smtClean="0">
                <a:latin typeface="Arial" charset="0"/>
                <a:ea typeface="ＭＳ Ｐゴシック" charset="0"/>
                <a:cs typeface="ＭＳ Ｐゴシック" charset="0"/>
              </a:rPr>
              <a:t>origin for life?</a:t>
            </a:r>
            <a:endParaRPr lang="en-US" sz="4400" dirty="0">
              <a:latin typeface="Arial" charset="0"/>
              <a:ea typeface="ＭＳ Ｐゴシック" charset="0"/>
              <a:cs typeface="ＭＳ Ｐゴシック" charset="0"/>
            </a:endParaRPr>
          </a:p>
          <a:p>
            <a:pPr marL="0" indent="0" eaLnBrk="1" hangingPunct="1">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smtClean="0">
                <a:latin typeface="Arial" charset="0"/>
                <a:ea typeface="ＭＳ Ｐゴシック" charset="0"/>
                <a:cs typeface="ＭＳ Ｐゴシック" charset="0"/>
              </a:rPr>
              <a:t>. Organics </a:t>
            </a:r>
            <a:r>
              <a:rPr lang="en-US" sz="4400" dirty="0">
                <a:latin typeface="Arial" charset="0"/>
                <a:ea typeface="ＭＳ Ｐゴシック" charset="0"/>
                <a:cs typeface="ＭＳ Ｐゴシック" charset="0"/>
              </a:rPr>
              <a:t>can form in </a:t>
            </a:r>
            <a:endParaRPr lang="en-US" sz="4400" dirty="0" smtClean="0">
              <a:latin typeface="Arial" charset="0"/>
              <a:ea typeface="ＭＳ Ｐゴシック" charset="0"/>
              <a:cs typeface="ＭＳ Ｐゴシック" charset="0"/>
            </a:endParaRPr>
          </a:p>
          <a:p>
            <a:pPr marL="0" indent="0" eaLnBrk="1" hangingPunct="1">
              <a:buNone/>
            </a:pPr>
            <a:r>
              <a:rPr lang="en-US" sz="4400" dirty="0" smtClean="0">
                <a:latin typeface="Arial" charset="0"/>
                <a:ea typeface="ＭＳ Ｐゴシック" charset="0"/>
                <a:cs typeface="ＭＳ Ｐゴシック" charset="0"/>
              </a:rPr>
              <a:t>     </a:t>
            </a:r>
            <a:r>
              <a:rPr lang="en-US" sz="4400" dirty="0" smtClean="0">
                <a:solidFill>
                  <a:srgbClr val="DC9E1F"/>
                </a:solidFill>
                <a:latin typeface="Arial" charset="0"/>
                <a:ea typeface="ＭＳ Ｐゴシック" charset="0"/>
                <a:cs typeface="ＭＳ Ｐゴシック" charset="0"/>
              </a:rPr>
              <a:t>molecular </a:t>
            </a:r>
            <a:r>
              <a:rPr lang="en-US" sz="4400" dirty="0">
                <a:solidFill>
                  <a:srgbClr val="DC9E1F"/>
                </a:solidFill>
                <a:latin typeface="Arial" charset="0"/>
                <a:ea typeface="ＭＳ Ｐゴシック" charset="0"/>
                <a:cs typeface="ＭＳ Ｐゴシック" charset="0"/>
              </a:rPr>
              <a:t>clouds</a:t>
            </a:r>
          </a:p>
          <a:p>
            <a:pPr marL="609600" indent="-609600" eaLnBrk="1" hangingPunct="1">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ii. </a:t>
            </a:r>
            <a:r>
              <a:rPr lang="en-US" sz="4400" dirty="0">
                <a:solidFill>
                  <a:srgbClr val="DC9E1F"/>
                </a:solidFill>
                <a:latin typeface="Arial" charset="0"/>
                <a:ea typeface="ＭＳ Ｐゴシック" charset="0"/>
                <a:cs typeface="ＭＳ Ｐゴシック" charset="0"/>
              </a:rPr>
              <a:t>Comets</a:t>
            </a: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contain </a:t>
            </a:r>
            <a:r>
              <a:rPr lang="en-US" sz="4400" dirty="0">
                <a:latin typeface="Arial" charset="0"/>
                <a:ea typeface="ＭＳ Ｐゴシック" charset="0"/>
                <a:cs typeface="ＭＳ Ｐゴシック" charset="0"/>
              </a:rPr>
              <a:t>organics</a:t>
            </a:r>
          </a:p>
          <a:p>
            <a:pPr marL="609600" indent="-609600" eaLnBrk="1" hangingPunct="1">
              <a:buFont typeface="Times" charset="0"/>
              <a:buNone/>
            </a:pPr>
            <a:r>
              <a:rPr lang="en-US" sz="4400" dirty="0" smtClean="0">
                <a:latin typeface="Arial" charset="0"/>
                <a:ea typeface="ＭＳ Ｐゴシック" charset="0"/>
                <a:cs typeface="ＭＳ Ｐゴシック" charset="0"/>
              </a:rPr>
              <a:t>  iii. </a:t>
            </a:r>
            <a:r>
              <a:rPr lang="en-US" sz="4400" dirty="0">
                <a:solidFill>
                  <a:srgbClr val="DC9E1F"/>
                </a:solidFill>
                <a:latin typeface="Arial" charset="0"/>
                <a:ea typeface="ＭＳ Ｐゴシック" charset="0"/>
                <a:cs typeface="ＭＳ Ｐゴシック" charset="0"/>
              </a:rPr>
              <a:t>Meteorites</a:t>
            </a:r>
            <a:r>
              <a:rPr lang="en-US" sz="4400" dirty="0">
                <a:latin typeface="Arial" charset="0"/>
                <a:ea typeface="ＭＳ Ｐゴシック" charset="0"/>
                <a:cs typeface="ＭＳ Ｐゴシック" charset="0"/>
              </a:rPr>
              <a:t> have been found </a:t>
            </a:r>
            <a:r>
              <a:rPr lang="en-US" sz="4400" dirty="0" smtClean="0">
                <a:latin typeface="Arial" charset="0"/>
                <a:ea typeface="ＭＳ Ｐゴシック" charset="0"/>
                <a:cs typeface="ＭＳ Ｐゴシック" charset="0"/>
              </a:rPr>
              <a:t>  </a:t>
            </a:r>
          </a:p>
          <a:p>
            <a:pPr marL="609600" indent="-609600" eaLnBrk="1" hangingPunct="1">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with </a:t>
            </a:r>
            <a:r>
              <a:rPr lang="en-US" sz="4400" dirty="0">
                <a:latin typeface="Arial" charset="0"/>
                <a:ea typeface="ＭＳ Ｐゴシック" charset="0"/>
                <a:cs typeface="ＭＳ Ｐゴシック" charset="0"/>
              </a:rPr>
              <a:t>organics</a:t>
            </a:r>
          </a:p>
          <a:p>
            <a:pPr marL="609600" indent="-609600" eaLnBrk="1" hangingPunct="1">
              <a:buFont typeface="Times" charset="0"/>
              <a:buNone/>
            </a:pPr>
            <a:r>
              <a:rPr lang="en-US" sz="4400" dirty="0">
                <a:latin typeface="Arial" charset="0"/>
                <a:ea typeface="ＭＳ Ｐゴシック" charset="0"/>
                <a:cs typeface="ＭＳ Ｐゴシック" charset="0"/>
              </a:rPr>
              <a:t>    Ex/ Murchison Meteorite found </a:t>
            </a:r>
            <a:endParaRPr lang="en-US" sz="4400" dirty="0" smtClean="0">
              <a:latin typeface="Arial" charset="0"/>
              <a:ea typeface="ＭＳ Ｐゴシック" charset="0"/>
              <a:cs typeface="ＭＳ Ｐゴシック" charset="0"/>
            </a:endParaRPr>
          </a:p>
          <a:p>
            <a:pPr marL="609600" indent="-609600" eaLnBrk="1" hangingPunct="1">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w</a:t>
            </a:r>
            <a:r>
              <a:rPr lang="en-US" sz="4400" dirty="0">
                <a:latin typeface="Arial" charset="0"/>
                <a:ea typeface="ＭＳ Ｐゴシック" charset="0"/>
                <a:cs typeface="ＭＳ Ｐゴシック" charset="0"/>
              </a:rPr>
              <a:t>/ 22 amino acids</a:t>
            </a: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p:cTn id="7"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36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anim calcmode="lin" valueType="num">
                                      <p:cBhvr>
                                        <p:cTn id="15"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36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6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63">
                                            <p:txEl>
                                              <p:pRg st="2" end="2"/>
                                            </p:txEl>
                                          </p:spTgt>
                                        </p:tgtEl>
                                        <p:attrNameLst>
                                          <p:attrName>style.visibility</p:attrName>
                                        </p:attrNameLst>
                                      </p:cBhvr>
                                      <p:to>
                                        <p:strVal val="visible"/>
                                      </p:to>
                                    </p:set>
                                    <p:anim calcmode="lin" valueType="num">
                                      <p:cBhvr>
                                        <p:cTn id="23" dur="1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36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36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6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63">
                                            <p:txEl>
                                              <p:pRg st="3" end="3"/>
                                            </p:txEl>
                                          </p:spTgt>
                                        </p:tgtEl>
                                        <p:attrNameLst>
                                          <p:attrName>style.visibility</p:attrName>
                                        </p:attrNameLst>
                                      </p:cBhvr>
                                      <p:to>
                                        <p:strVal val="visible"/>
                                      </p:to>
                                    </p:set>
                                    <p:anim calcmode="lin" valueType="num">
                                      <p:cBhvr>
                                        <p:cTn id="31" dur="1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36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6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63">
                                            <p:txEl>
                                              <p:pRg st="4" end="4"/>
                                            </p:txEl>
                                          </p:spTgt>
                                        </p:tgtEl>
                                        <p:attrNameLst>
                                          <p:attrName>style.visibility</p:attrName>
                                        </p:attrNameLst>
                                      </p:cBhvr>
                                      <p:to>
                                        <p:strVal val="visible"/>
                                      </p:to>
                                    </p:set>
                                    <p:anim calcmode="lin" valueType="num">
                                      <p:cBhvr>
                                        <p:cTn id="39" dur="1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36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36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6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363">
                                            <p:txEl>
                                              <p:pRg st="5" end="5"/>
                                            </p:txEl>
                                          </p:spTgt>
                                        </p:tgtEl>
                                        <p:attrNameLst>
                                          <p:attrName>style.visibility</p:attrName>
                                        </p:attrNameLst>
                                      </p:cBhvr>
                                      <p:to>
                                        <p:strVal val="visible"/>
                                      </p:to>
                                    </p:set>
                                    <p:anim calcmode="lin" valueType="num">
                                      <p:cBhvr>
                                        <p:cTn id="47" dur="1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36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36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363">
                                            <p:txEl>
                                              <p:pRg st="6" end="6"/>
                                            </p:txEl>
                                          </p:spTgt>
                                        </p:tgtEl>
                                        <p:attrNameLst>
                                          <p:attrName>style.visibility</p:attrName>
                                        </p:attrNameLst>
                                      </p:cBhvr>
                                      <p:to>
                                        <p:strVal val="visible"/>
                                      </p:to>
                                    </p:set>
                                    <p:anim calcmode="lin" valueType="num">
                                      <p:cBhvr>
                                        <p:cTn id="55" dur="1000" fill="hold"/>
                                        <p:tgtEl>
                                          <p:spTgt spid="1536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36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36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36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363">
                                            <p:txEl>
                                              <p:pRg st="7" end="7"/>
                                            </p:txEl>
                                          </p:spTgt>
                                        </p:tgtEl>
                                        <p:attrNameLst>
                                          <p:attrName>style.visibility</p:attrName>
                                        </p:attrNameLst>
                                      </p:cBhvr>
                                      <p:to>
                                        <p:strVal val="visible"/>
                                      </p:to>
                                    </p:set>
                                    <p:anim calcmode="lin" valueType="num">
                                      <p:cBhvr>
                                        <p:cTn id="63" dur="1000" fill="hold"/>
                                        <p:tgtEl>
                                          <p:spTgt spid="1536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536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536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36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p:cNvSpPr>
            <a:spLocks noGrp="1" noChangeArrowheads="1"/>
          </p:cNvSpPr>
          <p:nvPr>
            <p:ph sz="quarter" idx="13"/>
          </p:nvPr>
        </p:nvSpPr>
        <p:spPr>
          <a:xfrm>
            <a:off x="0" y="1"/>
            <a:ext cx="9144000" cy="6857999"/>
          </a:xfrm>
        </p:spPr>
        <p:txBody>
          <a:bodyPr>
            <a:normAutofit/>
          </a:bodyPr>
          <a:lstStyle/>
          <a:p>
            <a:pPr marL="0" indent="0" eaLnBrk="1" hangingPunct="1">
              <a:lnSpc>
                <a:spcPct val="90000"/>
              </a:lnSpc>
              <a:buNone/>
            </a:pPr>
            <a:r>
              <a:rPr lang="en-US" sz="4400" dirty="0" smtClean="0">
                <a:latin typeface="Arial" charset="0"/>
                <a:ea typeface="ＭＳ Ｐゴシック" charset="0"/>
                <a:cs typeface="ＭＳ Ｐゴシック" charset="0"/>
              </a:rPr>
              <a:t>h. Alternative biochemistry?</a:t>
            </a:r>
          </a:p>
          <a:p>
            <a:pPr marL="0" indent="0" eaLnBrk="1" hangingPunct="1">
              <a:lnSpc>
                <a:spcPct val="90000"/>
              </a:lnSpc>
              <a:buNone/>
            </a:pPr>
            <a:r>
              <a:rPr lang="en-US" sz="4400" dirty="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smtClean="0">
                <a:latin typeface="Arial" charset="0"/>
                <a:ea typeface="ＭＳ Ｐゴシック" charset="0"/>
                <a:cs typeface="ＭＳ Ｐゴシック" charset="0"/>
              </a:rPr>
              <a:t>.  Carbon </a:t>
            </a:r>
            <a:r>
              <a:rPr lang="en-US" sz="4400" dirty="0">
                <a:latin typeface="Arial" charset="0"/>
                <a:ea typeface="ＭＳ Ｐゴシック" charset="0"/>
                <a:cs typeface="ＭＳ Ｐゴシック" charset="0"/>
              </a:rPr>
              <a:t>is </a:t>
            </a:r>
            <a:r>
              <a:rPr lang="en-US" sz="4400" dirty="0" smtClean="0">
                <a:latin typeface="Arial" charset="0"/>
                <a:ea typeface="ＭＳ Ｐゴシック" charset="0"/>
                <a:cs typeface="ＭＳ Ｐゴシック" charset="0"/>
              </a:rPr>
              <a:t>chemically</a:t>
            </a:r>
            <a:r>
              <a:rPr lang="en-US" sz="4400" dirty="0">
                <a:latin typeface="Arial" charset="0"/>
                <a:ea typeface="ＭＳ Ｐゴシック" charset="0"/>
                <a:cs typeface="ＭＳ Ｐゴシック" charset="0"/>
              </a:rPr>
              <a:t>  </a:t>
            </a:r>
            <a:endParaRPr lang="en-US" sz="4400" dirty="0" smtClean="0">
              <a:latin typeface="Arial" charset="0"/>
              <a:ea typeface="ＭＳ Ｐゴシック" charset="0"/>
              <a:cs typeface="ＭＳ Ｐゴシック" charset="0"/>
            </a:endParaRPr>
          </a:p>
          <a:p>
            <a:pPr marL="0" indent="0" eaLnBrk="1" hangingPunct="1">
              <a:lnSpc>
                <a:spcPct val="90000"/>
              </a:lnSpc>
              <a:buNone/>
            </a:pPr>
            <a:r>
              <a:rPr lang="en-US" sz="4400" dirty="0" smtClean="0">
                <a:latin typeface="Arial" charset="0"/>
                <a:ea typeface="ＭＳ Ｐゴシック" charset="0"/>
                <a:cs typeface="ＭＳ Ｐゴシック" charset="0"/>
              </a:rPr>
              <a:t>     flexible</a:t>
            </a:r>
            <a:r>
              <a:rPr lang="en-US" sz="4400" dirty="0">
                <a:latin typeface="Arial" charset="0"/>
                <a:ea typeface="ＭＳ Ｐゴシック" charset="0"/>
                <a:cs typeface="ＭＳ Ｐゴシック" charset="0"/>
              </a:rPr>
              <a:t>, but so is </a:t>
            </a:r>
            <a:r>
              <a:rPr lang="en-US" sz="4400" dirty="0">
                <a:solidFill>
                  <a:srgbClr val="DC9E1F"/>
                </a:solidFill>
                <a:latin typeface="Arial" charset="0"/>
                <a:ea typeface="ＭＳ Ｐゴシック" charset="0"/>
                <a:cs typeface="ＭＳ Ｐゴシック" charset="0"/>
              </a:rPr>
              <a:t>silicon</a:t>
            </a:r>
          </a:p>
          <a:p>
            <a:pPr marL="609600" indent="-609600" eaLnBrk="1" hangingPunct="1">
              <a:lnSpc>
                <a:spcPct val="90000"/>
              </a:lnSpc>
              <a:buFont typeface="Times" charset="0"/>
              <a:buAutoNum type="arabicPeriod"/>
            </a:pPr>
            <a:endParaRPr lang="en-US" sz="4400" dirty="0" smtClean="0">
              <a:latin typeface="Arial" charset="0"/>
              <a:ea typeface="ＭＳ Ｐゴシック" charset="0"/>
              <a:cs typeface="ＭＳ Ｐゴシック" charset="0"/>
            </a:endParaRPr>
          </a:p>
          <a:p>
            <a:pPr marL="609600" indent="-609600" eaLnBrk="1" hangingPunct="1">
              <a:lnSpc>
                <a:spcPct val="90000"/>
              </a:lnSpc>
              <a:buFont typeface="Times" charset="0"/>
              <a:buAutoNum type="arabicPeriod"/>
            </a:pPr>
            <a:endParaRPr lang="en-US" sz="44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ii. </a:t>
            </a:r>
            <a:r>
              <a:rPr lang="en-US" sz="4400" dirty="0">
                <a:latin typeface="Arial" charset="0"/>
                <a:ea typeface="ＭＳ Ｐゴシック" charset="0"/>
                <a:cs typeface="ＭＳ Ｐゴシック" charset="0"/>
              </a:rPr>
              <a:t>Water has a wide temp. range as a liquid, but </a:t>
            </a:r>
            <a:r>
              <a:rPr lang="en-US" sz="4400" dirty="0">
                <a:solidFill>
                  <a:srgbClr val="DC9E1F"/>
                </a:solidFill>
                <a:latin typeface="Arial" charset="0"/>
                <a:ea typeface="ＭＳ Ｐゴシック" charset="0"/>
                <a:cs typeface="ＭＳ Ｐゴシック" charset="0"/>
              </a:rPr>
              <a:t>ammonia</a:t>
            </a:r>
            <a:r>
              <a:rPr lang="en-US" sz="4400" dirty="0">
                <a:latin typeface="Arial" charset="0"/>
                <a:ea typeface="ＭＳ Ｐゴシック" charset="0"/>
                <a:cs typeface="ＭＳ Ｐゴシック" charset="0"/>
              </a:rPr>
              <a:t> might be used as a medium on a cold planet</a:t>
            </a:r>
          </a:p>
        </p:txBody>
      </p:sp>
      <p:pic>
        <p:nvPicPr>
          <p:cNvPr id="2" name="Picture 1" descr="Carbon-Silicon-Phosphorus-Arsenic-e12913492162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0549" y="0"/>
            <a:ext cx="2034540" cy="3390900"/>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slide(fromRight)">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slide(fromRight)">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slide(fromRight)">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27651">
                                            <p:txEl>
                                              <p:pRg st="5" end="5"/>
                                            </p:txEl>
                                          </p:spTgt>
                                        </p:tgtEl>
                                        <p:attrNameLst>
                                          <p:attrName>style.visibility</p:attrName>
                                        </p:attrNameLst>
                                      </p:cBhvr>
                                      <p:to>
                                        <p:strVal val="visible"/>
                                      </p:to>
                                    </p:set>
                                    <p:animEffect transition="in" filter="slide(fromRight)">
                                      <p:cBhvr>
                                        <p:cTn id="22" dur="500"/>
                                        <p:tgtEl>
                                          <p:spTgt spid="2765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609600" y="0"/>
            <a:ext cx="8382000" cy="1295400"/>
          </a:xfrm>
        </p:spPr>
        <p:txBody>
          <a:bodyPr>
            <a:normAutofit/>
          </a:bodyPr>
          <a:lstStyle/>
          <a:p>
            <a:pPr algn="ctr" eaLnBrk="1" hangingPunct="1"/>
            <a:r>
              <a:rPr lang="en-US" dirty="0">
                <a:latin typeface="Arial" charset="0"/>
                <a:ea typeface="ＭＳ Ｐゴシック" charset="0"/>
                <a:cs typeface="ＭＳ Ｐゴシック" charset="0"/>
              </a:rPr>
              <a:t>6. </a:t>
            </a:r>
            <a:r>
              <a:rPr lang="en-US" dirty="0" err="1">
                <a:latin typeface="Arial" charset="0"/>
                <a:ea typeface="ＭＳ Ｐゴシック" charset="0"/>
                <a:cs typeface="ＭＳ Ｐゴシック" charset="0"/>
              </a:rPr>
              <a:t>f</a:t>
            </a:r>
            <a:r>
              <a:rPr lang="en-US" baseline="-25000" dirty="0" err="1">
                <a:latin typeface="Arial" charset="0"/>
                <a:ea typeface="ＭＳ Ｐゴシック" charset="0"/>
                <a:cs typeface="ＭＳ Ｐゴシック" charset="0"/>
              </a:rPr>
              <a:t>I</a:t>
            </a:r>
            <a:r>
              <a:rPr lang="en-US" dirty="0">
                <a:latin typeface="Arial" charset="0"/>
                <a:ea typeface="ＭＳ Ｐゴシック" charset="0"/>
                <a:cs typeface="ＭＳ Ｐゴシック" charset="0"/>
              </a:rPr>
              <a:t> - </a:t>
            </a:r>
            <a:r>
              <a:rPr lang="en-US" dirty="0">
                <a:solidFill>
                  <a:srgbClr val="DC9E1F"/>
                </a:solidFill>
                <a:latin typeface="Arial" charset="0"/>
                <a:ea typeface="ＭＳ Ｐゴシック" charset="0"/>
                <a:cs typeface="ＭＳ Ｐゴシック" charset="0"/>
              </a:rPr>
              <a:t>Fraction of Worlds that  </a:t>
            </a:r>
            <a:br>
              <a:rPr lang="en-US" dirty="0">
                <a:solidFill>
                  <a:srgbClr val="DC9E1F"/>
                </a:solidFill>
                <a:latin typeface="Arial" charset="0"/>
                <a:ea typeface="ＭＳ Ｐゴシック" charset="0"/>
                <a:cs typeface="ＭＳ Ｐゴシック" charset="0"/>
              </a:rPr>
            </a:br>
            <a:r>
              <a:rPr lang="en-US" dirty="0">
                <a:solidFill>
                  <a:srgbClr val="DC9E1F"/>
                </a:solidFill>
                <a:latin typeface="Arial" charset="0"/>
                <a:ea typeface="ＭＳ Ｐゴシック" charset="0"/>
                <a:cs typeface="ＭＳ Ｐゴシック" charset="0"/>
              </a:rPr>
              <a:t>         Develop Intelligent Life</a:t>
            </a:r>
          </a:p>
        </p:txBody>
      </p:sp>
      <p:sp>
        <p:nvSpPr>
          <p:cNvPr id="33795" name="Rectangle 3"/>
          <p:cNvSpPr>
            <a:spLocks noGrp="1" noChangeArrowheads="1"/>
          </p:cNvSpPr>
          <p:nvPr>
            <p:ph sz="quarter" idx="13"/>
          </p:nvPr>
        </p:nvSpPr>
        <p:spPr>
          <a:xfrm>
            <a:off x="263525" y="1598613"/>
            <a:ext cx="7661275" cy="5259387"/>
          </a:xfrm>
        </p:spPr>
        <p:txBody>
          <a:bodyPr>
            <a:normAutofit lnSpcReduction="10000"/>
          </a:bodyPr>
          <a:lstStyle/>
          <a:p>
            <a:pPr marL="609600" indent="-609600" eaLnBrk="1" hangingPunct="1">
              <a:buFont typeface="Times" charset="0"/>
              <a:buAutoNum type="alphaLcPeriod"/>
              <a:defRPr/>
            </a:pPr>
            <a:r>
              <a:rPr lang="en-US" sz="4400" dirty="0">
                <a:latin typeface="Arial" charset="0"/>
                <a:ea typeface="ＭＳ Ｐゴシック" charset="0"/>
                <a:cs typeface="ＭＳ Ｐゴシック" charset="0"/>
              </a:rPr>
              <a:t>Natural selection would seem to favor intelligence</a:t>
            </a:r>
          </a:p>
          <a:p>
            <a:pPr marL="609600" indent="-609600" eaLnBrk="1" hangingPunct="1">
              <a:buFont typeface="Times" charset="0"/>
              <a:buAutoNum type="alphaLcPeriod"/>
              <a:defRPr/>
            </a:pPr>
            <a:r>
              <a:rPr lang="en-US" sz="4400" dirty="0">
                <a:latin typeface="Arial" charset="0"/>
                <a:ea typeface="ＭＳ Ｐゴシック" charset="0"/>
                <a:cs typeface="ＭＳ Ｐゴシック" charset="0"/>
              </a:rPr>
              <a:t>However, intelligence took billions of yrs. to develop</a:t>
            </a:r>
          </a:p>
          <a:p>
            <a:pPr marL="609600" indent="-609600" eaLnBrk="1" hangingPunct="1">
              <a:buFont typeface="Times" charset="0"/>
              <a:buAutoNum type="alphaLcPeriod"/>
              <a:defRPr/>
            </a:pPr>
            <a:r>
              <a:rPr lang="en-US" sz="4400" dirty="0">
                <a:latin typeface="Arial" charset="0"/>
                <a:ea typeface="ＭＳ Ｐゴシック" charset="0"/>
                <a:cs typeface="ＭＳ Ｐゴシック" charset="0"/>
              </a:rPr>
              <a:t>We could be the most intelligent life in the galaxy</a:t>
            </a:r>
            <a:r>
              <a:rPr lang="en-US" sz="4400" dirty="0" smtClean="0">
                <a:latin typeface="Arial" charset="0"/>
                <a:ea typeface="ＭＳ Ｐゴシック" charset="0"/>
                <a:cs typeface="ＭＳ Ｐゴシック" charset="0"/>
              </a:rPr>
              <a:t>!</a:t>
            </a:r>
          </a:p>
          <a:p>
            <a:pPr marL="0" indent="0" eaLnBrk="1" hangingPunct="1">
              <a:buFontTx/>
              <a:buNone/>
              <a:defRPr/>
            </a:pPr>
            <a:r>
              <a:rPr lang="en-US" sz="4400" dirty="0" smtClean="0">
                <a:latin typeface="Arial" charset="0"/>
                <a:ea typeface="ＭＳ Ｐゴシック" charset="0"/>
                <a:cs typeface="ＭＳ Ｐゴシック" charset="0"/>
              </a:rPr>
              <a:t>      		(Yikes!)</a:t>
            </a:r>
            <a:endParaRPr lang="en-US" sz="4400" dirty="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dissolve">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dissolve">
                                      <p:cBhvr>
                                        <p:cTn id="17" dur="5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dissolve">
                                      <p:cBhvr>
                                        <p:cTn id="2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quarter" idx="13"/>
          </p:nvPr>
        </p:nvSpPr>
        <p:spPr>
          <a:xfrm>
            <a:off x="1" y="0"/>
            <a:ext cx="9143999" cy="6857999"/>
          </a:xfrm>
        </p:spPr>
        <p:txBody>
          <a:bodyPr>
            <a:normAutofit/>
          </a:bodyPr>
          <a:lstStyle/>
          <a:p>
            <a:pPr marL="0" indent="0" eaLnBrk="1" hangingPunct="1">
              <a:lnSpc>
                <a:spcPct val="90000"/>
              </a:lnSpc>
              <a:buNone/>
            </a:pPr>
            <a:r>
              <a:rPr lang="en-US" sz="4400" dirty="0" smtClean="0">
                <a:latin typeface="Arial" charset="0"/>
                <a:ea typeface="ＭＳ Ｐゴシック" charset="0"/>
                <a:cs typeface="ＭＳ Ｐゴシック" charset="0"/>
              </a:rPr>
              <a:t>d. Biological evolution was an</a:t>
            </a:r>
          </a:p>
          <a:p>
            <a:pPr marL="0" indent="0" eaLnBrk="1" hangingPunct="1">
              <a:lnSpc>
                <a:spcPct val="90000"/>
              </a:lnSpc>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incredibly slow process early on</a:t>
            </a:r>
          </a:p>
          <a:p>
            <a:pPr marL="0" indent="0" eaLnBrk="1" hangingPunct="1">
              <a:lnSpc>
                <a:spcPct val="90000"/>
              </a:lnSpc>
              <a:buNone/>
            </a:pPr>
            <a:r>
              <a:rPr lang="en-US" sz="4400" dirty="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smtClean="0">
                <a:latin typeface="Arial" charset="0"/>
                <a:ea typeface="ＭＳ Ｐゴシック" charset="0"/>
                <a:cs typeface="ＭＳ Ｐゴシック" charset="0"/>
              </a:rPr>
              <a:t>.  3.5 </a:t>
            </a:r>
            <a:r>
              <a:rPr lang="en-US" sz="4400" dirty="0">
                <a:latin typeface="Arial" charset="0"/>
                <a:ea typeface="ＭＳ Ｐゴシック" charset="0"/>
                <a:cs typeface="ＭＳ Ｐゴシック" charset="0"/>
              </a:rPr>
              <a:t>billion yrs. ago:  </a:t>
            </a:r>
            <a:endParaRPr lang="en-US" sz="4400" dirty="0" smtClean="0">
              <a:latin typeface="Arial" charset="0"/>
              <a:ea typeface="ＭＳ Ｐゴシック" charset="0"/>
              <a:cs typeface="ＭＳ Ｐゴシック" charset="0"/>
            </a:endParaRPr>
          </a:p>
          <a:p>
            <a:pPr marL="0" indent="0" eaLnBrk="1" hangingPunct="1">
              <a:lnSpc>
                <a:spcPct val="90000"/>
              </a:lnSpc>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Single-</a:t>
            </a:r>
            <a:r>
              <a:rPr lang="en-US" sz="4400" dirty="0">
                <a:latin typeface="Arial" charset="0"/>
                <a:ea typeface="ＭＳ Ｐゴシック" charset="0"/>
                <a:cs typeface="ＭＳ Ｐゴシック" charset="0"/>
              </a:rPr>
              <a:t>celled blue-green </a:t>
            </a:r>
            <a:r>
              <a:rPr lang="en-US" sz="4400" dirty="0">
                <a:solidFill>
                  <a:srgbClr val="DC9E1F"/>
                </a:solidFill>
                <a:latin typeface="Arial" charset="0"/>
                <a:ea typeface="ＭＳ Ｐゴシック" charset="0"/>
                <a:cs typeface="ＭＳ Ｐゴシック" charset="0"/>
              </a:rPr>
              <a:t>algae</a:t>
            </a:r>
          </a:p>
          <a:p>
            <a:pPr marL="609600" indent="-609600" eaLnBrk="1" hangingPunct="1">
              <a:lnSpc>
                <a:spcPct val="90000"/>
              </a:lnSpc>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ii. </a:t>
            </a:r>
            <a:r>
              <a:rPr lang="en-US" sz="4400" dirty="0">
                <a:latin typeface="Arial" charset="0"/>
                <a:ea typeface="ＭＳ Ｐゴシック" charset="0"/>
                <a:cs typeface="ＭＳ Ｐゴシック" charset="0"/>
              </a:rPr>
              <a:t>2 </a:t>
            </a:r>
            <a:r>
              <a:rPr lang="en-US" sz="4400" dirty="0" smtClean="0">
                <a:latin typeface="Arial" charset="0"/>
                <a:ea typeface="ＭＳ Ｐゴシック" charset="0"/>
                <a:cs typeface="ＭＳ Ｐゴシック" charset="0"/>
              </a:rPr>
              <a:t>billion yrs. ago: </a:t>
            </a:r>
            <a:r>
              <a:rPr lang="en-US" sz="4400" dirty="0">
                <a:solidFill>
                  <a:srgbClr val="DC9E1F"/>
                </a:solidFill>
                <a:latin typeface="Arial" charset="0"/>
                <a:ea typeface="ＭＳ Ｐゴシック" charset="0"/>
                <a:cs typeface="ＭＳ Ｐゴシック" charset="0"/>
              </a:rPr>
              <a:t>Amoeba</a:t>
            </a:r>
          </a:p>
          <a:p>
            <a:pPr marL="609600" indent="-609600" eaLnBrk="1" hangingPunct="1">
              <a:lnSpc>
                <a:spcPct val="90000"/>
              </a:lnSpc>
              <a:buFont typeface="Times" charset="0"/>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iii. </a:t>
            </a:r>
            <a:r>
              <a:rPr lang="en-US" sz="4400" dirty="0">
                <a:latin typeface="Arial" charset="0"/>
                <a:ea typeface="ＭＳ Ｐゴシック" charset="0"/>
                <a:cs typeface="ＭＳ Ｐゴシック" charset="0"/>
              </a:rPr>
              <a:t>1 billion yrs. ago:  </a:t>
            </a:r>
            <a:r>
              <a:rPr lang="en-US" sz="4400" dirty="0" smtClean="0">
                <a:solidFill>
                  <a:srgbClr val="DC9E1F"/>
                </a:solidFill>
                <a:latin typeface="Arial" charset="0"/>
                <a:ea typeface="ＭＳ Ｐゴシック" charset="0"/>
                <a:cs typeface="ＭＳ Ｐゴシック" charset="0"/>
              </a:rPr>
              <a:t>Sponges</a:t>
            </a:r>
            <a:endParaRPr lang="en-US" sz="4400" dirty="0">
              <a:solidFill>
                <a:srgbClr val="DC9E1F"/>
              </a:solidFill>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7" dur="500"/>
                                        <p:tgtEl>
                                          <p:spTgt spid="163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387">
                                            <p:txEl>
                                              <p:pRg st="3" end="3"/>
                                            </p:txEl>
                                          </p:spTgt>
                                        </p:tgtEl>
                                        <p:attrNameLst>
                                          <p:attrName>style.visibility</p:attrName>
                                        </p:attrNameLst>
                                      </p:cBhvr>
                                      <p:to>
                                        <p:strVal val="visible"/>
                                      </p:to>
                                    </p:set>
                                    <p:animEffect transition="in" filter="checkerboard(across)">
                                      <p:cBhvr>
                                        <p:cTn id="22" dur="500"/>
                                        <p:tgtEl>
                                          <p:spTgt spid="16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7" dur="500"/>
                                        <p:tgtEl>
                                          <p:spTgt spid="16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6387">
                                            <p:txEl>
                                              <p:pRg st="5" end="5"/>
                                            </p:txEl>
                                          </p:spTgt>
                                        </p:tgtEl>
                                        <p:attrNameLst>
                                          <p:attrName>style.visibility</p:attrName>
                                        </p:attrNameLst>
                                      </p:cBhvr>
                                      <p:to>
                                        <p:strVal val="visible"/>
                                      </p:to>
                                    </p:set>
                                    <p:animEffect transition="in" filter="checkerboard(across)">
                                      <p:cBhvr>
                                        <p:cTn id="32"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quarter" idx="13"/>
          </p:nvPr>
        </p:nvSpPr>
        <p:spPr>
          <a:xfrm>
            <a:off x="1" y="0"/>
            <a:ext cx="9143999" cy="6857999"/>
          </a:xfrm>
        </p:spPr>
        <p:txBody>
          <a:bodyPr>
            <a:normAutofit/>
          </a:bodyPr>
          <a:lstStyle/>
          <a:p>
            <a:pPr marL="609600" indent="-609600">
              <a:lnSpc>
                <a:spcPct val="90000"/>
              </a:lnSpc>
              <a:buNone/>
            </a:pPr>
            <a:endParaRPr lang="en-US" sz="4400" dirty="0" smtClean="0">
              <a:latin typeface="Arial" charset="0"/>
              <a:ea typeface="ＭＳ Ｐゴシック" charset="0"/>
              <a:cs typeface="ＭＳ Ｐゴシック" charset="0"/>
            </a:endParaRPr>
          </a:p>
          <a:p>
            <a:pPr marL="609600" indent="-609600">
              <a:lnSpc>
                <a:spcPct val="90000"/>
              </a:lnSpc>
              <a:buNone/>
            </a:pPr>
            <a:r>
              <a:rPr lang="en-US" sz="4400" dirty="0" smtClean="0">
                <a:latin typeface="Arial" charset="0"/>
                <a:ea typeface="ＭＳ Ｐゴシック" charset="0"/>
                <a:cs typeface="ＭＳ Ｐゴシック" charset="0"/>
              </a:rPr>
              <a:t>e</a:t>
            </a:r>
            <a:r>
              <a:rPr lang="en-US" sz="4400" dirty="0">
                <a:latin typeface="Arial" charset="0"/>
                <a:ea typeface="ＭＳ Ｐゴシック" charset="0"/>
                <a:cs typeface="ＭＳ Ｐゴシック" charset="0"/>
              </a:rPr>
              <a:t>. Biological </a:t>
            </a:r>
            <a:r>
              <a:rPr lang="ja-JP" altLang="en-US" sz="4400" dirty="0">
                <a:latin typeface="Arial" charset="0"/>
                <a:ea typeface="ＭＳ Ｐゴシック" charset="0"/>
                <a:cs typeface="ＭＳ Ｐゴシック" charset="0"/>
              </a:rPr>
              <a:t>‘</a:t>
            </a:r>
            <a:r>
              <a:rPr lang="en-US" altLang="ja-JP" sz="4400" dirty="0">
                <a:latin typeface="Arial" charset="0"/>
                <a:ea typeface="ＭＳ Ｐゴシック" charset="0"/>
                <a:cs typeface="ＭＳ Ｐゴシック" charset="0"/>
              </a:rPr>
              <a:t>big bang</a:t>
            </a:r>
            <a:r>
              <a:rPr lang="ja-JP" altLang="en-US" sz="4400" dirty="0">
                <a:latin typeface="Arial" charset="0"/>
                <a:ea typeface="ＭＳ Ｐゴシック" charset="0"/>
                <a:cs typeface="ＭＳ Ｐゴシック" charset="0"/>
              </a:rPr>
              <a:t>’</a:t>
            </a:r>
            <a:r>
              <a:rPr lang="en-US" altLang="ja-JP" sz="1800" dirty="0">
                <a:latin typeface="Arial" charset="0"/>
                <a:ea typeface="ＭＳ Ｐゴシック" charset="0"/>
                <a:cs typeface="ＭＳ Ｐゴシック" charset="0"/>
              </a:rPr>
              <a:t>(570 million years ago)</a:t>
            </a:r>
            <a:endParaRPr lang="en-US" altLang="ja-JP" sz="4400" dirty="0">
              <a:latin typeface="Arial" charset="0"/>
              <a:ea typeface="ＭＳ Ｐゴシック" charset="0"/>
              <a:cs typeface="ＭＳ Ｐゴシック" charset="0"/>
            </a:endParaRPr>
          </a:p>
          <a:p>
            <a:pPr marL="609600" indent="-609600">
              <a:lnSpc>
                <a:spcPct val="90000"/>
              </a:lnSpc>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a:t>
            </a:r>
            <a:r>
              <a:rPr lang="en-US" sz="4400" dirty="0" err="1" smtClean="0">
                <a:latin typeface="Arial" charset="0"/>
                <a:ea typeface="ＭＳ Ｐゴシック" charset="0"/>
                <a:cs typeface="ＭＳ Ｐゴシック" charset="0"/>
              </a:rPr>
              <a:t>i</a:t>
            </a:r>
            <a:r>
              <a:rPr lang="en-US" sz="4400" dirty="0" smtClean="0">
                <a:latin typeface="Arial" charset="0"/>
                <a:ea typeface="ＭＳ Ｐゴシック" charset="0"/>
                <a:cs typeface="ＭＳ Ｐゴシック" charset="0"/>
              </a:rPr>
              <a:t>. Number of species exploded</a:t>
            </a:r>
          </a:p>
          <a:p>
            <a:pPr marL="609600" indent="-609600">
              <a:lnSpc>
                <a:spcPct val="90000"/>
              </a:lnSpc>
              <a:buNone/>
            </a:pP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 ii. Advantageous </a:t>
            </a:r>
            <a:r>
              <a:rPr lang="en-US" sz="4400" dirty="0">
                <a:latin typeface="Arial" charset="0"/>
                <a:ea typeface="ＭＳ Ｐゴシック" charset="0"/>
                <a:cs typeface="ＭＳ Ｐゴシック" charset="0"/>
              </a:rPr>
              <a:t>traits such as </a:t>
            </a:r>
            <a:endParaRPr lang="en-US" sz="4400" dirty="0" smtClean="0">
              <a:latin typeface="Arial" charset="0"/>
              <a:ea typeface="ＭＳ Ｐゴシック" charset="0"/>
              <a:cs typeface="ＭＳ Ｐゴシック" charset="0"/>
            </a:endParaRPr>
          </a:p>
          <a:p>
            <a:pPr marL="609600" indent="-609600">
              <a:lnSpc>
                <a:spcPct val="90000"/>
              </a:lnSpc>
              <a:buNone/>
            </a:pPr>
            <a:r>
              <a:rPr lang="en-US" sz="4400" dirty="0">
                <a:solidFill>
                  <a:srgbClr val="DC9E1F"/>
                </a:solidFill>
                <a:latin typeface="Arial" charset="0"/>
                <a:ea typeface="ＭＳ Ｐゴシック" charset="0"/>
                <a:cs typeface="ＭＳ Ｐゴシック" charset="0"/>
              </a:rPr>
              <a:t> </a:t>
            </a:r>
            <a:r>
              <a:rPr lang="en-US" sz="4400" dirty="0" smtClean="0">
                <a:solidFill>
                  <a:srgbClr val="DC9E1F"/>
                </a:solidFill>
                <a:latin typeface="Arial" charset="0"/>
                <a:ea typeface="ＭＳ Ｐゴシック" charset="0"/>
                <a:cs typeface="ＭＳ Ｐゴシック" charset="0"/>
              </a:rPr>
              <a:t>     intelligence</a:t>
            </a:r>
            <a:r>
              <a:rPr lang="en-US" sz="4400" dirty="0" smtClean="0">
                <a:latin typeface="Arial" charset="0"/>
                <a:ea typeface="ＭＳ Ｐゴシック" charset="0"/>
                <a:cs typeface="ＭＳ Ｐゴシック" charset="0"/>
              </a:rPr>
              <a:t> </a:t>
            </a:r>
            <a:r>
              <a:rPr lang="en-US" sz="4400" dirty="0">
                <a:latin typeface="Arial" charset="0"/>
                <a:ea typeface="ＭＳ Ｐゴシック" charset="0"/>
                <a:cs typeface="ＭＳ Ｐゴシック" charset="0"/>
              </a:rPr>
              <a:t>evolved</a:t>
            </a:r>
          </a:p>
          <a:p>
            <a:pPr marL="0" indent="0" eaLnBrk="1" hangingPunct="1">
              <a:lnSpc>
                <a:spcPct val="90000"/>
              </a:lnSpc>
              <a:buNone/>
            </a:pPr>
            <a:endParaRPr lang="en-US" sz="4400" dirty="0">
              <a:solidFill>
                <a:srgbClr val="DC9E1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44689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checkerboard(across)">
                                      <p:cBhvr>
                                        <p:cTn id="17" dur="500"/>
                                        <p:tgtEl>
                                          <p:spTgt spid="163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checkerboard(across)">
                                      <p:cBhvr>
                                        <p:cTn id="22"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Dolphin Intelligence in Action</a:t>
            </a:r>
            <a:endParaRPr lang="en-US" dirty="0"/>
          </a:p>
        </p:txBody>
      </p:sp>
      <p:pic>
        <p:nvPicPr>
          <p:cNvPr id="5" name="Bottlenose Dolphins Hunting Technique.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rcRect t="4520" b="4520"/>
          <a:stretch>
            <a:fillRect/>
          </a:stretch>
        </p:blipFill>
        <p:spPr>
          <a:xfrm>
            <a:off x="1143000" y="1524000"/>
            <a:ext cx="7208837" cy="4114800"/>
          </a:xfrm>
        </p:spPr>
      </p:pic>
    </p:spTree>
    <p:extLst>
      <p:ext uri="{BB962C8B-B14F-4D97-AF65-F5344CB8AC3E}">
        <p14:creationId xmlns:p14="http://schemas.microsoft.com/office/powerpoint/2010/main" val="225693975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0" y="32657"/>
            <a:ext cx="7924800" cy="731838"/>
          </a:xfrm>
        </p:spPr>
        <p:txBody>
          <a:bodyPr/>
          <a:lstStyle/>
          <a:p>
            <a:pPr eaLnBrk="1" hangingPunct="1"/>
            <a:r>
              <a:rPr lang="en-US" dirty="0">
                <a:latin typeface="Arial" charset="0"/>
                <a:ea typeface="ＭＳ Ｐゴシック" charset="0"/>
                <a:cs typeface="ＭＳ Ｐゴシック" charset="0"/>
              </a:rPr>
              <a:t>I. Cosmic </a:t>
            </a:r>
            <a:r>
              <a:rPr lang="en-US" dirty="0" smtClean="0">
                <a:latin typeface="Arial" charset="0"/>
                <a:ea typeface="ＭＳ Ｐゴシック" charset="0"/>
                <a:cs typeface="ＭＳ Ｐゴシック" charset="0"/>
              </a:rPr>
              <a:t>Calendar:</a:t>
            </a:r>
            <a:endParaRPr lang="en-US" dirty="0">
              <a:latin typeface="Arial" charset="0"/>
              <a:ea typeface="ＭＳ Ｐゴシック" charset="0"/>
              <a:cs typeface="ＭＳ Ｐゴシック" charset="0"/>
            </a:endParaRPr>
          </a:p>
        </p:txBody>
      </p:sp>
      <p:sp>
        <p:nvSpPr>
          <p:cNvPr id="13315" name="Rectangle 3"/>
          <p:cNvSpPr>
            <a:spLocks noGrp="1" noChangeArrowheads="1"/>
          </p:cNvSpPr>
          <p:nvPr>
            <p:ph sz="quarter" idx="13"/>
          </p:nvPr>
        </p:nvSpPr>
        <p:spPr>
          <a:xfrm>
            <a:off x="28865" y="152400"/>
            <a:ext cx="9143999" cy="4343400"/>
          </a:xfrm>
        </p:spPr>
        <p:txBody>
          <a:bodyPr>
            <a:normAutofit/>
          </a:bodyPr>
          <a:lstStyle/>
          <a:p>
            <a:pPr eaLnBrk="1" hangingPunct="1">
              <a:buFontTx/>
              <a:buNone/>
            </a:pPr>
            <a:r>
              <a:rPr lang="en-US" sz="4000" dirty="0" smtClean="0">
                <a:latin typeface="Arial" charset="0"/>
                <a:ea typeface="ＭＳ Ｐゴシック" charset="0"/>
                <a:cs typeface="ＭＳ Ｐゴシック" charset="0"/>
              </a:rPr>
              <a:t>                                 The </a:t>
            </a:r>
            <a:r>
              <a:rPr lang="en-US" sz="4000" dirty="0">
                <a:latin typeface="Arial" charset="0"/>
                <a:ea typeface="ＭＳ Ｐゴシック" charset="0"/>
                <a:cs typeface="ＭＳ Ｐゴシック" charset="0"/>
              </a:rPr>
              <a:t>7 stages </a:t>
            </a:r>
            <a:r>
              <a:rPr lang="en-US" sz="4000" dirty="0" smtClean="0">
                <a:latin typeface="Arial" charset="0"/>
                <a:ea typeface="ＭＳ Ｐゴシック" charset="0"/>
                <a:cs typeface="ＭＳ Ｐゴシック" charset="0"/>
              </a:rPr>
              <a:t>in the history of the cosmos are </a:t>
            </a:r>
            <a:r>
              <a:rPr lang="en-US" sz="4000" dirty="0">
                <a:solidFill>
                  <a:schemeClr val="accent2"/>
                </a:solidFill>
                <a:latin typeface="Arial" charset="0"/>
                <a:ea typeface="ＭＳ Ｐゴシック" charset="0"/>
                <a:cs typeface="ＭＳ Ｐゴシック" charset="0"/>
              </a:rPr>
              <a:t>particulate</a:t>
            </a:r>
            <a:r>
              <a:rPr lang="en-US" sz="4000" dirty="0">
                <a:latin typeface="Arial" charset="0"/>
                <a:ea typeface="ＭＳ Ｐゴシック" charset="0"/>
                <a:cs typeface="ＭＳ Ｐゴシック" charset="0"/>
              </a:rPr>
              <a:t>, </a:t>
            </a:r>
            <a:r>
              <a:rPr lang="en-US" sz="4000" dirty="0">
                <a:solidFill>
                  <a:schemeClr val="folHlink"/>
                </a:solidFill>
                <a:latin typeface="Arial" charset="0"/>
                <a:ea typeface="ＭＳ Ｐゴシック" charset="0"/>
                <a:cs typeface="ＭＳ Ｐゴシック" charset="0"/>
              </a:rPr>
              <a:t>galactic</a:t>
            </a:r>
            <a:r>
              <a:rPr lang="en-US" sz="4000" dirty="0">
                <a:latin typeface="Arial" charset="0"/>
                <a:ea typeface="ＭＳ Ｐゴシック" charset="0"/>
                <a:cs typeface="ＭＳ Ｐゴシック" charset="0"/>
              </a:rPr>
              <a:t>, </a:t>
            </a:r>
            <a:r>
              <a:rPr lang="en-US" sz="4000" dirty="0">
                <a:solidFill>
                  <a:schemeClr val="tx2"/>
                </a:solidFill>
                <a:latin typeface="Arial" charset="0"/>
                <a:ea typeface="ＭＳ Ｐゴシック" charset="0"/>
                <a:cs typeface="ＭＳ Ｐゴシック" charset="0"/>
              </a:rPr>
              <a:t>stellar</a:t>
            </a:r>
            <a:r>
              <a:rPr lang="en-US" sz="4000" dirty="0">
                <a:latin typeface="Arial" charset="0"/>
                <a:ea typeface="ＭＳ Ｐゴシック" charset="0"/>
                <a:cs typeface="ＭＳ Ｐゴシック" charset="0"/>
              </a:rPr>
              <a:t>, </a:t>
            </a:r>
            <a:r>
              <a:rPr lang="en-US" sz="4000" dirty="0">
                <a:solidFill>
                  <a:schemeClr val="hlink"/>
                </a:solidFill>
                <a:latin typeface="Arial" charset="0"/>
                <a:ea typeface="ＭＳ Ｐゴシック" charset="0"/>
                <a:cs typeface="ＭＳ Ｐゴシック" charset="0"/>
              </a:rPr>
              <a:t>planetary</a:t>
            </a:r>
            <a:r>
              <a:rPr lang="en-US" sz="4000" dirty="0">
                <a:latin typeface="Arial" charset="0"/>
                <a:ea typeface="ＭＳ Ｐゴシック" charset="0"/>
                <a:cs typeface="ＭＳ Ｐゴシック" charset="0"/>
              </a:rPr>
              <a:t>, </a:t>
            </a:r>
            <a:r>
              <a:rPr lang="en-US" sz="4000" dirty="0">
                <a:solidFill>
                  <a:srgbClr val="36898D"/>
                </a:solidFill>
                <a:latin typeface="Arial" charset="0"/>
                <a:ea typeface="ＭＳ Ｐゴシック" charset="0"/>
                <a:cs typeface="ＭＳ Ｐゴシック" charset="0"/>
              </a:rPr>
              <a:t>chemical</a:t>
            </a:r>
            <a:r>
              <a:rPr lang="en-US" sz="4000" dirty="0">
                <a:latin typeface="Arial" charset="0"/>
                <a:ea typeface="ＭＳ Ｐゴシック" charset="0"/>
                <a:cs typeface="ＭＳ Ｐゴシック" charset="0"/>
              </a:rPr>
              <a:t>, </a:t>
            </a:r>
            <a:r>
              <a:rPr lang="en-US" sz="4000" dirty="0">
                <a:solidFill>
                  <a:schemeClr val="tx2"/>
                </a:solidFill>
                <a:latin typeface="Arial" charset="0"/>
                <a:ea typeface="ＭＳ Ｐゴシック" charset="0"/>
                <a:cs typeface="ＭＳ Ｐゴシック" charset="0"/>
              </a:rPr>
              <a:t>biological</a:t>
            </a:r>
            <a:r>
              <a:rPr lang="en-US" sz="4000" dirty="0">
                <a:latin typeface="Arial" charset="0"/>
                <a:ea typeface="ＭＳ Ｐゴシック" charset="0"/>
                <a:cs typeface="ＭＳ Ｐゴシック" charset="0"/>
              </a:rPr>
              <a:t>, &amp; </a:t>
            </a:r>
            <a:r>
              <a:rPr lang="en-US" sz="4000" dirty="0">
                <a:solidFill>
                  <a:schemeClr val="accent2"/>
                </a:solidFill>
                <a:latin typeface="Arial" charset="0"/>
                <a:ea typeface="ＭＳ Ｐゴシック" charset="0"/>
                <a:cs typeface="ＭＳ Ｐゴシック" charset="0"/>
              </a:rPr>
              <a:t>cultural</a:t>
            </a:r>
            <a:r>
              <a:rPr lang="en-US" sz="4000" dirty="0">
                <a:latin typeface="Arial" charset="0"/>
                <a:ea typeface="ＭＳ Ｐゴシック" charset="0"/>
                <a:cs typeface="ＭＳ Ｐゴシック" charset="0"/>
              </a:rPr>
              <a:t>.</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990600" y="3211851"/>
            <a:ext cx="7477125" cy="3678806"/>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7477125" cy="762000"/>
          </a:xfrm>
        </p:spPr>
        <p:txBody>
          <a:bodyPr>
            <a:normAutofit/>
          </a:bodyPr>
          <a:lstStyle/>
          <a:p>
            <a:pPr eaLnBrk="1" hangingPunct="1"/>
            <a:r>
              <a:rPr lang="en-US" dirty="0">
                <a:solidFill>
                  <a:srgbClr val="DC9E1F"/>
                </a:solidFill>
                <a:latin typeface="Arial" charset="0"/>
                <a:ea typeface="ＭＳ Ｐゴシック" charset="0"/>
                <a:cs typeface="ＭＳ Ｐゴシック" charset="0"/>
              </a:rPr>
              <a:t>7. </a:t>
            </a:r>
            <a:r>
              <a:rPr lang="en-US" dirty="0" err="1">
                <a:latin typeface="Arial" charset="0"/>
                <a:ea typeface="ＭＳ Ｐゴシック" charset="0"/>
                <a:cs typeface="ＭＳ Ｐゴシック" charset="0"/>
              </a:rPr>
              <a:t>f</a:t>
            </a:r>
            <a:r>
              <a:rPr lang="en-US" baseline="-25000" dirty="0" err="1">
                <a:latin typeface="Arial" charset="0"/>
                <a:ea typeface="ＭＳ Ｐゴシック" charset="0"/>
                <a:cs typeface="ＭＳ Ｐゴシック" charset="0"/>
              </a:rPr>
              <a:t>T</a:t>
            </a:r>
            <a:r>
              <a:rPr lang="en-US" baseline="-250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a:t>
            </a:r>
            <a:r>
              <a:rPr lang="en-US" dirty="0">
                <a:solidFill>
                  <a:srgbClr val="DC9E1F"/>
                </a:solidFill>
                <a:latin typeface="Arial" charset="0"/>
                <a:ea typeface="ＭＳ Ｐゴシック" charset="0"/>
                <a:cs typeface="ＭＳ Ｐゴシック" charset="0"/>
              </a:rPr>
              <a:t>Fraction w/ technology</a:t>
            </a:r>
          </a:p>
        </p:txBody>
      </p:sp>
      <p:sp>
        <p:nvSpPr>
          <p:cNvPr id="34819" name="Rectangle 3"/>
          <p:cNvSpPr>
            <a:spLocks noGrp="1" noChangeArrowheads="1"/>
          </p:cNvSpPr>
          <p:nvPr>
            <p:ph sz="quarter" idx="13"/>
          </p:nvPr>
        </p:nvSpPr>
        <p:spPr>
          <a:xfrm>
            <a:off x="-18143" y="1066800"/>
            <a:ext cx="9140372" cy="4572000"/>
          </a:xfrm>
        </p:spPr>
        <p:txBody>
          <a:bodyPr>
            <a:normAutofit fontScale="70000" lnSpcReduction="20000"/>
          </a:bodyPr>
          <a:lstStyle/>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err="1" smtClean="0">
                <a:latin typeface="Arial" charset="0"/>
                <a:ea typeface="ＭＳ Ｐゴシック" charset="0"/>
                <a:cs typeface="ＭＳ Ｐゴシック" charset="0"/>
              </a:rPr>
              <a:t>i</a:t>
            </a:r>
            <a:r>
              <a:rPr lang="en-US" sz="6400" dirty="0" smtClean="0">
                <a:latin typeface="Arial" charset="0"/>
                <a:ea typeface="ＭＳ Ｐゴシック" charset="0"/>
                <a:cs typeface="ＭＳ Ｐゴシック" charset="0"/>
              </a:rPr>
              <a:t>. Every isolated ancient </a:t>
            </a:r>
          </a:p>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smtClean="0">
                <a:latin typeface="Arial" charset="0"/>
                <a:ea typeface="ＭＳ Ｐゴシック" charset="0"/>
                <a:cs typeface="ＭＳ Ｐゴシック" charset="0"/>
              </a:rPr>
              <a:t>     civilization </a:t>
            </a:r>
            <a:r>
              <a:rPr lang="en-US" sz="6400" dirty="0">
                <a:latin typeface="Arial" charset="0"/>
                <a:ea typeface="ＭＳ Ｐゴシック" charset="0"/>
                <a:cs typeface="ＭＳ Ｐゴシック" charset="0"/>
              </a:rPr>
              <a:t>developed </a:t>
            </a:r>
            <a:r>
              <a:rPr lang="en-US" sz="6400" dirty="0" smtClean="0">
                <a:latin typeface="Arial" charset="0"/>
                <a:ea typeface="ＭＳ Ｐゴシック" charset="0"/>
                <a:cs typeface="ＭＳ Ｐゴシック" charset="0"/>
              </a:rPr>
              <a:t>tech.</a:t>
            </a:r>
            <a:endParaRPr lang="en-US" sz="64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smtClean="0">
                <a:latin typeface="Arial" charset="0"/>
                <a:ea typeface="ＭＳ Ｐゴシック" charset="0"/>
                <a:cs typeface="ＭＳ Ｐゴシック" charset="0"/>
              </a:rPr>
              <a:t>ii. </a:t>
            </a:r>
            <a:r>
              <a:rPr lang="en-US" sz="6400" dirty="0">
                <a:latin typeface="Arial" charset="0"/>
                <a:ea typeface="ＭＳ Ｐゴシック" charset="0"/>
                <a:cs typeface="ＭＳ Ｐゴシック" charset="0"/>
              </a:rPr>
              <a:t>Other life on Earth </a:t>
            </a:r>
            <a:r>
              <a:rPr lang="en-US" sz="6400" dirty="0" smtClean="0">
                <a:latin typeface="Arial" charset="0"/>
                <a:ea typeface="ＭＳ Ｐゴシック" charset="0"/>
                <a:cs typeface="ＭＳ Ｐゴシック" charset="0"/>
              </a:rPr>
              <a:t>has  </a:t>
            </a:r>
          </a:p>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smtClean="0">
                <a:latin typeface="Arial" charset="0"/>
                <a:ea typeface="ＭＳ Ｐゴシック" charset="0"/>
                <a:cs typeface="ＭＳ Ｐゴシック" charset="0"/>
              </a:rPr>
              <a:t>    “tech”,</a:t>
            </a:r>
            <a:r>
              <a:rPr lang="en-US" sz="6400" dirty="0">
                <a:latin typeface="Arial" charset="0"/>
                <a:ea typeface="ＭＳ Ｐゴシック" charset="0"/>
                <a:cs typeface="ＭＳ Ｐゴシック" charset="0"/>
              </a:rPr>
              <a:t> </a:t>
            </a:r>
            <a:r>
              <a:rPr lang="en-US" altLang="ja-JP" sz="6400" dirty="0" smtClean="0">
                <a:latin typeface="Arial" charset="0"/>
                <a:ea typeface="ＭＳ Ｐゴシック" charset="0"/>
                <a:cs typeface="ＭＳ Ｐゴシック" charset="0"/>
              </a:rPr>
              <a:t>but not radio dishes</a:t>
            </a:r>
            <a:r>
              <a:rPr lang="en-US" sz="6400" dirty="0" smtClean="0">
                <a:latin typeface="Arial" charset="0"/>
                <a:ea typeface="ＭＳ Ｐゴシック" charset="0"/>
                <a:cs typeface="ＭＳ Ｐゴシック" charset="0"/>
              </a:rPr>
              <a:t>  </a:t>
            </a:r>
          </a:p>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smtClean="0">
                <a:latin typeface="Arial" charset="0"/>
                <a:ea typeface="ＭＳ Ｐゴシック" charset="0"/>
                <a:cs typeface="ＭＳ Ｐゴシック" charset="0"/>
              </a:rPr>
              <a:t> iii. </a:t>
            </a:r>
            <a:r>
              <a:rPr lang="en-US" sz="6400" dirty="0">
                <a:latin typeface="Arial" charset="0"/>
                <a:ea typeface="ＭＳ Ｐゴシック" charset="0"/>
                <a:cs typeface="ＭＳ Ｐゴシック" charset="0"/>
              </a:rPr>
              <a:t>Probably </a:t>
            </a:r>
            <a:endParaRPr lang="en-US" sz="6400" dirty="0" smtClean="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6400" dirty="0">
                <a:latin typeface="Arial" charset="0"/>
                <a:ea typeface="ＭＳ Ｐゴシック" charset="0"/>
                <a:cs typeface="ＭＳ Ｐゴシック" charset="0"/>
              </a:rPr>
              <a:t> </a:t>
            </a:r>
            <a:r>
              <a:rPr lang="en-US" sz="6400" dirty="0" smtClean="0">
                <a:latin typeface="Arial" charset="0"/>
                <a:ea typeface="ＭＳ Ｐゴシック" charset="0"/>
                <a:cs typeface="ＭＳ Ｐゴシック" charset="0"/>
              </a:rPr>
              <a:t>     inevitable</a:t>
            </a:r>
            <a:endParaRPr lang="en-US" sz="6400" dirty="0">
              <a:latin typeface="Arial" charset="0"/>
              <a:ea typeface="ＭＳ Ｐゴシック" charset="0"/>
              <a:cs typeface="ＭＳ Ｐゴシック" charset="0"/>
            </a:endParaRPr>
          </a:p>
          <a:p>
            <a:pPr marL="609600" indent="-609600" eaLnBrk="1" hangingPunct="1">
              <a:lnSpc>
                <a:spcPct val="90000"/>
              </a:lnSpc>
              <a:buFont typeface="Times" charset="0"/>
              <a:buNone/>
            </a:pPr>
            <a:r>
              <a:rPr lang="en-US" sz="4400" dirty="0" smtClean="0">
                <a:solidFill>
                  <a:schemeClr val="tx2"/>
                </a:solidFill>
                <a:latin typeface="Arial" charset="0"/>
                <a:ea typeface="ＭＳ Ｐゴシック" charset="0"/>
                <a:cs typeface="ＭＳ Ｐゴシック" charset="0"/>
              </a:rPr>
              <a:t> </a:t>
            </a:r>
            <a:endParaRPr lang="en-US" sz="4400" dirty="0">
              <a:latin typeface="Arial" charset="0"/>
              <a:ea typeface="ＭＳ Ｐゴシック" charset="0"/>
              <a:cs typeface="ＭＳ Ｐゴシック" charset="0"/>
            </a:endParaRPr>
          </a:p>
        </p:txBody>
      </p:sp>
      <p:pic>
        <p:nvPicPr>
          <p:cNvPr id="2" name="Picture 1" descr="Gorilla, Leah, using stick to measure dep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3886200"/>
            <a:ext cx="5620996" cy="3759041"/>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ppt_x</p:attrName>
                                        </p:attrNameLst>
                                      </p:cBhvr>
                                      <p:tavLst>
                                        <p:tav tm="0">
                                          <p:val>
                                            <p:strVal val="#ppt_x-#ppt_w/2"/>
                                          </p:val>
                                        </p:tav>
                                        <p:tav tm="100000">
                                          <p:val>
                                            <p:strVal val="#ppt_x"/>
                                          </p:val>
                                        </p:tav>
                                      </p:tavLst>
                                    </p:anim>
                                    <p:anim calcmode="lin" valueType="num">
                                      <p:cBhvr>
                                        <p:cTn id="8" dur="500" fill="hold"/>
                                        <p:tgtEl>
                                          <p:spTgt spid="348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48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4819">
                                            <p:txEl>
                                              <p:pRg st="1" end="1"/>
                                            </p:txEl>
                                          </p:spTgt>
                                        </p:tgtEl>
                                        <p:attrNameLst>
                                          <p:attrName>style.visibility</p:attrName>
                                        </p:attrNameLst>
                                      </p:cBhvr>
                                      <p:to>
                                        <p:strVal val="visible"/>
                                      </p:to>
                                    </p:set>
                                    <p:anim calcmode="lin" valueType="num">
                                      <p:cBhvr>
                                        <p:cTn id="15" dur="500" fill="hold"/>
                                        <p:tgtEl>
                                          <p:spTgt spid="34819">
                                            <p:txEl>
                                              <p:pRg st="1" end="1"/>
                                            </p:txEl>
                                          </p:spTgt>
                                        </p:tgtEl>
                                        <p:attrNameLst>
                                          <p:attrName>ppt_x</p:attrName>
                                        </p:attrNameLst>
                                      </p:cBhvr>
                                      <p:tavLst>
                                        <p:tav tm="0">
                                          <p:val>
                                            <p:strVal val="#ppt_x-#ppt_w/2"/>
                                          </p:val>
                                        </p:tav>
                                        <p:tav tm="100000">
                                          <p:val>
                                            <p:strVal val="#ppt_x"/>
                                          </p:val>
                                        </p:tav>
                                      </p:tavLst>
                                    </p:anim>
                                    <p:anim calcmode="lin" valueType="num">
                                      <p:cBhvr>
                                        <p:cTn id="16" dur="500" fill="hold"/>
                                        <p:tgtEl>
                                          <p:spTgt spid="34819">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3481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481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34819">
                                            <p:txEl>
                                              <p:pRg st="2" end="2"/>
                                            </p:txEl>
                                          </p:spTgt>
                                        </p:tgtEl>
                                        <p:attrNameLst>
                                          <p:attrName>style.visibility</p:attrName>
                                        </p:attrNameLst>
                                      </p:cBhvr>
                                      <p:to>
                                        <p:strVal val="visible"/>
                                      </p:to>
                                    </p:set>
                                    <p:anim calcmode="lin" valueType="num">
                                      <p:cBhvr>
                                        <p:cTn id="23" dur="500" fill="hold"/>
                                        <p:tgtEl>
                                          <p:spTgt spid="34819">
                                            <p:txEl>
                                              <p:pRg st="2" end="2"/>
                                            </p:txEl>
                                          </p:spTgt>
                                        </p:tgtEl>
                                        <p:attrNameLst>
                                          <p:attrName>ppt_x</p:attrName>
                                        </p:attrNameLst>
                                      </p:cBhvr>
                                      <p:tavLst>
                                        <p:tav tm="0">
                                          <p:val>
                                            <p:strVal val="#ppt_x-#ppt_w/2"/>
                                          </p:val>
                                        </p:tav>
                                        <p:tav tm="100000">
                                          <p:val>
                                            <p:strVal val="#ppt_x"/>
                                          </p:val>
                                        </p:tav>
                                      </p:tavLst>
                                    </p:anim>
                                    <p:anim calcmode="lin" valueType="num">
                                      <p:cBhvr>
                                        <p:cTn id="24" dur="500" fill="hold"/>
                                        <p:tgtEl>
                                          <p:spTgt spid="34819">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3481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48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34819">
                                            <p:txEl>
                                              <p:pRg st="3" end="3"/>
                                            </p:txEl>
                                          </p:spTgt>
                                        </p:tgtEl>
                                        <p:attrNameLst>
                                          <p:attrName>style.visibility</p:attrName>
                                        </p:attrNameLst>
                                      </p:cBhvr>
                                      <p:to>
                                        <p:strVal val="visible"/>
                                      </p:to>
                                    </p:set>
                                    <p:anim calcmode="lin" valueType="num">
                                      <p:cBhvr>
                                        <p:cTn id="31" dur="500" fill="hold"/>
                                        <p:tgtEl>
                                          <p:spTgt spid="34819">
                                            <p:txEl>
                                              <p:pRg st="3" end="3"/>
                                            </p:txEl>
                                          </p:spTgt>
                                        </p:tgtEl>
                                        <p:attrNameLst>
                                          <p:attrName>ppt_x</p:attrName>
                                        </p:attrNameLst>
                                      </p:cBhvr>
                                      <p:tavLst>
                                        <p:tav tm="0">
                                          <p:val>
                                            <p:strVal val="#ppt_x-#ppt_w/2"/>
                                          </p:val>
                                        </p:tav>
                                        <p:tav tm="100000">
                                          <p:val>
                                            <p:strVal val="#ppt_x"/>
                                          </p:val>
                                        </p:tav>
                                      </p:tavLst>
                                    </p:anim>
                                    <p:anim calcmode="lin" valueType="num">
                                      <p:cBhvr>
                                        <p:cTn id="32" dur="500" fill="hold"/>
                                        <p:tgtEl>
                                          <p:spTgt spid="34819">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34819">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481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34819">
                                            <p:txEl>
                                              <p:pRg st="4" end="4"/>
                                            </p:txEl>
                                          </p:spTgt>
                                        </p:tgtEl>
                                        <p:attrNameLst>
                                          <p:attrName>style.visibility</p:attrName>
                                        </p:attrNameLst>
                                      </p:cBhvr>
                                      <p:to>
                                        <p:strVal val="visible"/>
                                      </p:to>
                                    </p:set>
                                    <p:anim calcmode="lin" valueType="num">
                                      <p:cBhvr>
                                        <p:cTn id="39" dur="500" fill="hold"/>
                                        <p:tgtEl>
                                          <p:spTgt spid="34819">
                                            <p:txEl>
                                              <p:pRg st="4" end="4"/>
                                            </p:txEl>
                                          </p:spTgt>
                                        </p:tgtEl>
                                        <p:attrNameLst>
                                          <p:attrName>ppt_x</p:attrName>
                                        </p:attrNameLst>
                                      </p:cBhvr>
                                      <p:tavLst>
                                        <p:tav tm="0">
                                          <p:val>
                                            <p:strVal val="#ppt_x-#ppt_w/2"/>
                                          </p:val>
                                        </p:tav>
                                        <p:tav tm="100000">
                                          <p:val>
                                            <p:strVal val="#ppt_x"/>
                                          </p:val>
                                        </p:tav>
                                      </p:tavLst>
                                    </p:anim>
                                    <p:anim calcmode="lin" valueType="num">
                                      <p:cBhvr>
                                        <p:cTn id="40" dur="500" fill="hold"/>
                                        <p:tgtEl>
                                          <p:spTgt spid="34819">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34819">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3481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34819">
                                            <p:txEl>
                                              <p:pRg st="5" end="5"/>
                                            </p:txEl>
                                          </p:spTgt>
                                        </p:tgtEl>
                                        <p:attrNameLst>
                                          <p:attrName>style.visibility</p:attrName>
                                        </p:attrNameLst>
                                      </p:cBhvr>
                                      <p:to>
                                        <p:strVal val="visible"/>
                                      </p:to>
                                    </p:set>
                                    <p:anim calcmode="lin" valueType="num">
                                      <p:cBhvr>
                                        <p:cTn id="47" dur="500" fill="hold"/>
                                        <p:tgtEl>
                                          <p:spTgt spid="34819">
                                            <p:txEl>
                                              <p:pRg st="5" end="5"/>
                                            </p:txEl>
                                          </p:spTgt>
                                        </p:tgtEl>
                                        <p:attrNameLst>
                                          <p:attrName>ppt_x</p:attrName>
                                        </p:attrNameLst>
                                      </p:cBhvr>
                                      <p:tavLst>
                                        <p:tav tm="0">
                                          <p:val>
                                            <p:strVal val="#ppt_x-#ppt_w/2"/>
                                          </p:val>
                                        </p:tav>
                                        <p:tav tm="100000">
                                          <p:val>
                                            <p:strVal val="#ppt_x"/>
                                          </p:val>
                                        </p:tav>
                                      </p:tavLst>
                                    </p:anim>
                                    <p:anim calcmode="lin" valueType="num">
                                      <p:cBhvr>
                                        <p:cTn id="48" dur="500" fill="hold"/>
                                        <p:tgtEl>
                                          <p:spTgt spid="34819">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34819">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481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34819">
                                            <p:txEl>
                                              <p:pRg st="6" end="6"/>
                                            </p:txEl>
                                          </p:spTgt>
                                        </p:tgtEl>
                                        <p:attrNameLst>
                                          <p:attrName>style.visibility</p:attrName>
                                        </p:attrNameLst>
                                      </p:cBhvr>
                                      <p:to>
                                        <p:strVal val="visible"/>
                                      </p:to>
                                    </p:set>
                                    <p:anim calcmode="lin" valueType="num">
                                      <p:cBhvr>
                                        <p:cTn id="55" dur="500" fill="hold"/>
                                        <p:tgtEl>
                                          <p:spTgt spid="34819">
                                            <p:txEl>
                                              <p:pRg st="6" end="6"/>
                                            </p:txEl>
                                          </p:spTgt>
                                        </p:tgtEl>
                                        <p:attrNameLst>
                                          <p:attrName>ppt_x</p:attrName>
                                        </p:attrNameLst>
                                      </p:cBhvr>
                                      <p:tavLst>
                                        <p:tav tm="0">
                                          <p:val>
                                            <p:strVal val="#ppt_x-#ppt_w/2"/>
                                          </p:val>
                                        </p:tav>
                                        <p:tav tm="100000">
                                          <p:val>
                                            <p:strVal val="#ppt_x"/>
                                          </p:val>
                                        </p:tav>
                                      </p:tavLst>
                                    </p:anim>
                                    <p:anim calcmode="lin" valueType="num">
                                      <p:cBhvr>
                                        <p:cTn id="56" dur="500" fill="hold"/>
                                        <p:tgtEl>
                                          <p:spTgt spid="34819">
                                            <p:txEl>
                                              <p:pRg st="6" end="6"/>
                                            </p:txEl>
                                          </p:spTgt>
                                        </p:tgtEl>
                                        <p:attrNameLst>
                                          <p:attrName>ppt_y</p:attrName>
                                        </p:attrNameLst>
                                      </p:cBhvr>
                                      <p:tavLst>
                                        <p:tav tm="0">
                                          <p:val>
                                            <p:strVal val="#ppt_y"/>
                                          </p:val>
                                        </p:tav>
                                        <p:tav tm="100000">
                                          <p:val>
                                            <p:strVal val="#ppt_y"/>
                                          </p:val>
                                        </p:tav>
                                      </p:tavLst>
                                    </p:anim>
                                    <p:anim calcmode="lin" valueType="num">
                                      <p:cBhvr>
                                        <p:cTn id="57" dur="500" fill="hold"/>
                                        <p:tgtEl>
                                          <p:spTgt spid="34819">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34819">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Usage in Chimps</a:t>
            </a:r>
            <a:endParaRPr lang="en-US" dirty="0"/>
          </a:p>
        </p:txBody>
      </p:sp>
      <p:pic>
        <p:nvPicPr>
          <p:cNvPr id="4" name="Chimpanzee tool usage Termite fishing.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rcRect t="3502" b="3502"/>
          <a:stretch>
            <a:fillRect/>
          </a:stretch>
        </p:blipFill>
        <p:spPr>
          <a:xfrm>
            <a:off x="887413" y="1600200"/>
            <a:ext cx="7369175" cy="4114800"/>
          </a:xfrm>
        </p:spPr>
      </p:pic>
    </p:spTree>
    <p:extLst>
      <p:ext uri="{BB962C8B-B14F-4D97-AF65-F5344CB8AC3E}">
        <p14:creationId xmlns:p14="http://schemas.microsoft.com/office/powerpoint/2010/main" val="135258233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411162"/>
          </a:xfrm>
        </p:spPr>
        <p:txBody>
          <a:bodyPr/>
          <a:lstStyle/>
          <a:p>
            <a:r>
              <a:rPr lang="en-US" dirty="0" smtClean="0"/>
              <a:t>2001: A Space odyssey</a:t>
            </a:r>
            <a:endParaRPr lang="en-US" dirty="0"/>
          </a:p>
        </p:txBody>
      </p:sp>
      <p:pic>
        <p:nvPicPr>
          <p:cNvPr id="4" name="2001 A Space Odyssey #2 Movie CLIP - From Bone to Satellite (1968) HD (HD).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3338" y="1143000"/>
            <a:ext cx="9075737" cy="5105400"/>
          </a:xfrm>
        </p:spPr>
      </p:pic>
    </p:spTree>
    <p:extLst>
      <p:ext uri="{BB962C8B-B14F-4D97-AF65-F5344CB8AC3E}">
        <p14:creationId xmlns:p14="http://schemas.microsoft.com/office/powerpoint/2010/main" val="42317879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t="10984" b="10984"/>
          <a:stretch>
            <a:fillRect/>
          </a:stretch>
        </p:blipFill>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xfrm>
            <a:off x="0" y="0"/>
            <a:ext cx="9829800" cy="1143000"/>
          </a:xfrm>
        </p:spPr>
        <p:txBody>
          <a:bodyPr/>
          <a:lstStyle/>
          <a:p>
            <a:pPr marL="609600" indent="-609600" eaLnBrk="1" hangingPunct="1">
              <a:lnSpc>
                <a:spcPct val="90000"/>
              </a:lnSpc>
            </a:pPr>
            <a:r>
              <a:rPr lang="en-US" dirty="0" smtClean="0">
                <a:solidFill>
                  <a:srgbClr val="DC9E1F"/>
                </a:solidFill>
                <a:latin typeface="Arial" charset="0"/>
                <a:ea typeface="ＭＳ Ｐゴシック" charset="0"/>
                <a:cs typeface="ＭＳ Ｐゴシック" charset="0"/>
              </a:rPr>
              <a:t>8. </a:t>
            </a:r>
            <a:r>
              <a:rPr lang="en-US" dirty="0" smtClean="0">
                <a:latin typeface="Arial" charset="0"/>
                <a:ea typeface="ＭＳ Ｐゴシック" charset="0"/>
                <a:cs typeface="ＭＳ Ｐゴシック" charset="0"/>
              </a:rPr>
              <a:t>L </a:t>
            </a:r>
            <a:r>
              <a:rPr lang="en-US" dirty="0">
                <a:latin typeface="Arial" charset="0"/>
                <a:ea typeface="ＭＳ Ｐゴシック" charset="0"/>
                <a:cs typeface="ＭＳ Ｐゴシック" charset="0"/>
              </a:rPr>
              <a:t>– </a:t>
            </a:r>
            <a:r>
              <a:rPr lang="en-US" dirty="0">
                <a:solidFill>
                  <a:srgbClr val="DC9E1F"/>
                </a:solidFill>
                <a:latin typeface="Arial" charset="0"/>
                <a:ea typeface="ＭＳ Ｐゴシック" charset="0"/>
                <a:cs typeface="ＭＳ Ｐゴシック" charset="0"/>
              </a:rPr>
              <a:t>Lifetime of technologically</a:t>
            </a:r>
            <a:r>
              <a:rPr lang="en-US" dirty="0" smtClean="0">
                <a:solidFill>
                  <a:srgbClr val="DC9E1F"/>
                </a:solidFill>
                <a:latin typeface="Arial" charset="0"/>
                <a:ea typeface="ＭＳ Ｐゴシック" charset="0"/>
                <a:cs typeface="ＭＳ Ｐゴシック" charset="0"/>
              </a:rPr>
              <a:t>-</a:t>
            </a:r>
            <a:br>
              <a:rPr lang="en-US" dirty="0" smtClean="0">
                <a:solidFill>
                  <a:srgbClr val="DC9E1F"/>
                </a:solidFill>
                <a:latin typeface="Arial" charset="0"/>
                <a:ea typeface="ＭＳ Ｐゴシック" charset="0"/>
                <a:cs typeface="ＭＳ Ｐゴシック" charset="0"/>
              </a:rPr>
            </a:br>
            <a:r>
              <a:rPr lang="en-US" dirty="0">
                <a:solidFill>
                  <a:srgbClr val="DC9E1F"/>
                </a:solidFill>
                <a:latin typeface="Arial" charset="0"/>
                <a:ea typeface="ＭＳ Ｐゴシック" charset="0"/>
                <a:cs typeface="ＭＳ Ｐゴシック" charset="0"/>
              </a:rPr>
              <a:t> </a:t>
            </a:r>
            <a:r>
              <a:rPr lang="en-US" dirty="0" smtClean="0">
                <a:solidFill>
                  <a:srgbClr val="DC9E1F"/>
                </a:solidFill>
                <a:latin typeface="Arial" charset="0"/>
                <a:ea typeface="ＭＳ Ｐゴシック" charset="0"/>
                <a:cs typeface="ＭＳ Ｐゴシック" charset="0"/>
              </a:rPr>
              <a:t>       advanced civilizations</a:t>
            </a:r>
            <a:endParaRPr lang="en-US" dirty="0">
              <a:solidFill>
                <a:srgbClr val="DC9E1F"/>
              </a:solidFill>
              <a:latin typeface="Arial" charset="0"/>
              <a:ea typeface="ＭＳ Ｐゴシック" charset="0"/>
              <a:cs typeface="ＭＳ Ｐゴシック" charset="0"/>
            </a:endParaRPr>
          </a:p>
        </p:txBody>
      </p:sp>
      <p:pic>
        <p:nvPicPr>
          <p:cNvPr id="2" name="Picture 1" descr="Dry land, dead fis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371600"/>
            <a:ext cx="3581400" cy="5095355"/>
          </a:xfrm>
          <a:prstGeom prst="rect">
            <a:avLst/>
          </a:prstGeom>
        </p:spPr>
      </p:pic>
      <p:pic>
        <p:nvPicPr>
          <p:cNvPr id="3" name="Picture 2" descr="Smokestack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219200"/>
            <a:ext cx="3784600" cy="2146300"/>
          </a:xfrm>
          <a:prstGeom prst="rect">
            <a:avLst/>
          </a:prstGeom>
        </p:spPr>
      </p:pic>
      <p:pic>
        <p:nvPicPr>
          <p:cNvPr id="4" name="Picture 3" descr="Nuclear tes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600" y="3581400"/>
            <a:ext cx="3764044" cy="2819400"/>
          </a:xfrm>
          <a:prstGeom prst="rect">
            <a:avLst/>
          </a:prstGeom>
        </p:spPr>
      </p:pic>
    </p:spTree>
    <p:extLst>
      <p:ext uri="{BB962C8B-B14F-4D97-AF65-F5344CB8AC3E}">
        <p14:creationId xmlns:p14="http://schemas.microsoft.com/office/powerpoint/2010/main" val="147824093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0" y="0"/>
            <a:ext cx="9144000" cy="6858000"/>
          </a:xfrm>
        </p:spPr>
        <p:txBody>
          <a:bodyPr>
            <a:normAutofit/>
          </a:bodyPr>
          <a:lstStyle/>
          <a:p>
            <a:pPr marL="0" indent="0">
              <a:buNone/>
            </a:pPr>
            <a:r>
              <a:rPr lang="en-US" sz="4400" dirty="0" err="1" smtClean="0"/>
              <a:t>i</a:t>
            </a:r>
            <a:r>
              <a:rPr lang="en-US" sz="4400" dirty="0" smtClean="0"/>
              <a:t>. Radio was developed in the late 1800’s</a:t>
            </a:r>
          </a:p>
          <a:p>
            <a:pPr marL="0" indent="0">
              <a:buNone/>
            </a:pPr>
            <a:r>
              <a:rPr lang="en-US" sz="4400" dirty="0" smtClean="0"/>
              <a:t>ii. Nuclear power had been harnessed by</a:t>
            </a:r>
          </a:p>
          <a:p>
            <a:pPr marL="0" indent="0">
              <a:buNone/>
            </a:pPr>
            <a:r>
              <a:rPr lang="en-US" sz="4400" dirty="0"/>
              <a:t> </a:t>
            </a:r>
            <a:r>
              <a:rPr lang="en-US" sz="4400" dirty="0" smtClean="0"/>
              <a:t>   the 1940’s (</a:t>
            </a:r>
            <a:r>
              <a:rPr lang="en-US" sz="4400" dirty="0" err="1" smtClean="0"/>
              <a:t>Manhatten</a:t>
            </a:r>
            <a:r>
              <a:rPr lang="en-US" sz="4400" dirty="0" smtClean="0"/>
              <a:t> Project)</a:t>
            </a:r>
          </a:p>
          <a:p>
            <a:pPr marL="0" indent="0">
              <a:buNone/>
            </a:pPr>
            <a:r>
              <a:rPr lang="en-US" sz="4400" dirty="0" smtClean="0"/>
              <a:t>iii. Cold War - Cuban Missile Crisis </a:t>
            </a:r>
            <a:r>
              <a:rPr lang="en-US" sz="3600" dirty="0" smtClean="0"/>
              <a:t>(1962)</a:t>
            </a:r>
          </a:p>
          <a:p>
            <a:pPr marL="0" indent="0">
              <a:buNone/>
            </a:pPr>
            <a:endParaRPr lang="en-US" sz="4400" dirty="0"/>
          </a:p>
        </p:txBody>
      </p:sp>
    </p:spTree>
    <p:extLst>
      <p:ext uri="{BB962C8B-B14F-4D97-AF65-F5344CB8AC3E}">
        <p14:creationId xmlns:p14="http://schemas.microsoft.com/office/powerpoint/2010/main" val="36711070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0"/>
            <a:ext cx="9144000" cy="1524000"/>
          </a:xfrm>
        </p:spPr>
        <p:txBody>
          <a:bodyPr>
            <a:normAutofit/>
          </a:bodyPr>
          <a:lstStyle/>
          <a:p>
            <a:pPr algn="ctr" eaLnBrk="1" hangingPunct="1"/>
            <a:r>
              <a:rPr lang="en-US" dirty="0" smtClean="0">
                <a:solidFill>
                  <a:srgbClr val="FFFFFF"/>
                </a:solidFill>
                <a:latin typeface="Arial" charset="0"/>
                <a:ea typeface="ＭＳ Ｐゴシック" charset="0"/>
                <a:cs typeface="ＭＳ Ｐゴシック" charset="0"/>
              </a:rPr>
              <a:t>III. The Search for Extraterrestrial Intelligence</a:t>
            </a:r>
            <a:endParaRPr lang="en-US" dirty="0">
              <a:solidFill>
                <a:srgbClr val="FFFFFF"/>
              </a:solidFill>
              <a:latin typeface="Arial" charset="0"/>
              <a:ea typeface="ＭＳ Ｐゴシック" charset="0"/>
              <a:cs typeface="ＭＳ Ｐゴシック" charset="0"/>
            </a:endParaRPr>
          </a:p>
        </p:txBody>
      </p:sp>
      <p:sp>
        <p:nvSpPr>
          <p:cNvPr id="35843" name="Rectangle 3"/>
          <p:cNvSpPr>
            <a:spLocks noGrp="1" noChangeArrowheads="1"/>
          </p:cNvSpPr>
          <p:nvPr>
            <p:ph sz="quarter" idx="13"/>
          </p:nvPr>
        </p:nvSpPr>
        <p:spPr>
          <a:xfrm>
            <a:off x="0" y="1600200"/>
            <a:ext cx="9144000" cy="5562600"/>
          </a:xfrm>
        </p:spPr>
        <p:txBody>
          <a:bodyPr>
            <a:normAutofit fontScale="92500" lnSpcReduction="10000"/>
          </a:bodyPr>
          <a:lstStyle/>
          <a:p>
            <a:pPr marL="609600" indent="-609600" eaLnBrk="1" hangingPunct="1">
              <a:buFont typeface="Times" charset="0"/>
              <a:buAutoNum type="alphaUcPeriod"/>
            </a:pPr>
            <a:r>
              <a:rPr lang="en-US" sz="4400" dirty="0" smtClean="0">
                <a:latin typeface="Arial" charset="0"/>
                <a:ea typeface="ＭＳ Ｐゴシック" charset="0"/>
                <a:cs typeface="ＭＳ Ｐゴシック" charset="0"/>
              </a:rPr>
              <a:t>The Drawbacks  </a:t>
            </a:r>
          </a:p>
          <a:p>
            <a:pPr marL="0" indent="0" eaLnBrk="1" hangingPunct="1">
              <a:buNone/>
            </a:pPr>
            <a:r>
              <a:rPr lang="en-US" sz="4400" dirty="0" smtClean="0">
                <a:latin typeface="Arial" charset="0"/>
                <a:ea typeface="ＭＳ Ｐゴシック" charset="0"/>
                <a:cs typeface="ＭＳ Ｐゴシック" charset="0"/>
              </a:rPr>
              <a:t>  1. Even if there were 1 </a:t>
            </a:r>
            <a:r>
              <a:rPr lang="en-US" sz="4400" i="1" dirty="0" smtClean="0">
                <a:latin typeface="Arial" charset="0"/>
                <a:ea typeface="ＭＳ Ｐゴシック" charset="0"/>
                <a:cs typeface="ＭＳ Ｐゴシック" charset="0"/>
              </a:rPr>
              <a:t>million</a:t>
            </a:r>
            <a:r>
              <a:rPr lang="en-US" sz="4400" dirty="0" smtClean="0">
                <a:latin typeface="Arial" charset="0"/>
                <a:ea typeface="ＭＳ Ｐゴシック" charset="0"/>
                <a:cs typeface="ＭＳ Ｐゴシック" charset="0"/>
              </a:rPr>
              <a:t>  </a:t>
            </a:r>
          </a:p>
          <a:p>
            <a:pPr marL="0" indent="0" eaLnBrk="1" hangingPunct="1">
              <a:buNone/>
            </a:pPr>
            <a:r>
              <a:rPr lang="en-US" sz="4400" dirty="0" smtClean="0">
                <a:latin typeface="Arial" charset="0"/>
                <a:ea typeface="ＭＳ Ｐゴシック" charset="0"/>
                <a:cs typeface="ＭＳ Ｐゴシック" charset="0"/>
              </a:rPr>
              <a:t>      civilizations, they would be 100 </a:t>
            </a:r>
          </a:p>
          <a:p>
            <a:pPr marL="0" indent="0" eaLnBrk="1" hangingPunct="1">
              <a:buNone/>
            </a:pPr>
            <a:r>
              <a:rPr lang="en-US" sz="4400" dirty="0" smtClean="0">
                <a:latin typeface="Arial" charset="0"/>
                <a:ea typeface="ＭＳ Ｐゴシック" charset="0"/>
                <a:cs typeface="ＭＳ Ｐゴシック" charset="0"/>
              </a:rPr>
              <a:t>      light years apart on average!</a:t>
            </a:r>
          </a:p>
          <a:p>
            <a:pPr marL="0" indent="0" eaLnBrk="1" hangingPunct="1">
              <a:buNone/>
            </a:pPr>
            <a:r>
              <a:rPr lang="en-US" sz="4400" dirty="0" smtClean="0">
                <a:latin typeface="Arial" charset="0"/>
                <a:ea typeface="ＭＳ Ｐゴシック" charset="0"/>
                <a:cs typeface="ＭＳ Ｐゴシック" charset="0"/>
              </a:rPr>
              <a:t>  2. Stars too far away for travel</a:t>
            </a:r>
          </a:p>
          <a:p>
            <a:pPr marL="609600" indent="-609600" eaLnBrk="1" hangingPunct="1">
              <a:buFont typeface="Times" charset="0"/>
              <a:buNone/>
            </a:pPr>
            <a:r>
              <a:rPr lang="en-US" sz="4400" dirty="0" smtClean="0">
                <a:latin typeface="Arial" charset="0"/>
                <a:ea typeface="ＭＳ Ｐゴシック" charset="0"/>
                <a:cs typeface="ＭＳ Ｐゴシック" charset="0"/>
              </a:rPr>
              <a:t>  a. 50,000 y to Alpha Centauri </a:t>
            </a:r>
          </a:p>
          <a:p>
            <a:pPr marL="609600" indent="-609600" eaLnBrk="1" hangingPunct="1">
              <a:buFont typeface="Times" charset="0"/>
              <a:buNone/>
            </a:pPr>
            <a:r>
              <a:rPr lang="en-US" sz="4400" dirty="0" smtClean="0">
                <a:latin typeface="Arial" charset="0"/>
                <a:ea typeface="ＭＳ Ｐゴシック" charset="0"/>
                <a:cs typeface="ＭＳ Ｐゴシック" charset="0"/>
              </a:rPr>
              <a:t>  b. 600,000 yrs. to go 100 </a:t>
            </a:r>
            <a:r>
              <a:rPr lang="en-US" sz="4400" dirty="0" err="1" smtClean="0">
                <a:latin typeface="Arial" charset="0"/>
                <a:ea typeface="ＭＳ Ｐゴシック" charset="0"/>
                <a:cs typeface="ＭＳ Ｐゴシック" charset="0"/>
              </a:rPr>
              <a:t>l.y</a:t>
            </a:r>
            <a:r>
              <a:rPr lang="en-US" sz="4400" dirty="0" smtClean="0">
                <a:latin typeface="Arial" charset="0"/>
                <a:ea typeface="ＭＳ Ｐゴシック" charset="0"/>
                <a:cs typeface="ＭＳ Ｐゴシック" charset="0"/>
              </a:rPr>
              <a:t>.</a:t>
            </a:r>
          </a:p>
          <a:p>
            <a:pPr marL="609600" indent="-609600" eaLnBrk="1" hangingPunct="1">
              <a:buFont typeface="Times" charset="0"/>
              <a:buNone/>
            </a:pPr>
            <a:endParaRPr lang="en-US" sz="4400" dirty="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right)">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wipe(right)">
                                      <p:cBhvr>
                                        <p:cTn id="12" dur="5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wipe(right)">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wipe(right)">
                                      <p:cBhvr>
                                        <p:cTn id="22" dur="500"/>
                                        <p:tgtEl>
                                          <p:spTgt spid="3584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wipe(right)">
                                      <p:cBhvr>
                                        <p:cTn id="27" dur="500"/>
                                        <p:tgtEl>
                                          <p:spTgt spid="3584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wipe(right)">
                                      <p:cBhvr>
                                        <p:cTn id="32" dur="500"/>
                                        <p:tgtEl>
                                          <p:spTgt spid="3584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35843">
                                            <p:txEl>
                                              <p:pRg st="6" end="6"/>
                                            </p:txEl>
                                          </p:spTgt>
                                        </p:tgtEl>
                                        <p:attrNameLst>
                                          <p:attrName>style.visibility</p:attrName>
                                        </p:attrNameLst>
                                      </p:cBhvr>
                                      <p:to>
                                        <p:strVal val="visible"/>
                                      </p:to>
                                    </p:set>
                                    <p:animEffect transition="in" filter="wipe(right)">
                                      <p:cBhvr>
                                        <p:cTn id="37" dur="500"/>
                                        <p:tgtEl>
                                          <p:spTgt spid="358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0" y="0"/>
            <a:ext cx="9144000" cy="1524000"/>
          </a:xfrm>
        </p:spPr>
        <p:txBody>
          <a:bodyPr>
            <a:normAutofit/>
          </a:bodyPr>
          <a:lstStyle/>
          <a:p>
            <a:pPr algn="ctr" eaLnBrk="1" hangingPunct="1"/>
            <a:r>
              <a:rPr lang="en-US" dirty="0" smtClean="0">
                <a:solidFill>
                  <a:srgbClr val="FFFFFF"/>
                </a:solidFill>
                <a:latin typeface="Arial" charset="0"/>
                <a:ea typeface="ＭＳ Ｐゴシック" charset="0"/>
                <a:cs typeface="ＭＳ Ｐゴシック" charset="0"/>
              </a:rPr>
              <a:t>B. The </a:t>
            </a:r>
            <a:r>
              <a:rPr lang="en-US" dirty="0" err="1" smtClean="0">
                <a:solidFill>
                  <a:srgbClr val="FFFFFF"/>
                </a:solidFill>
                <a:latin typeface="Arial" charset="0"/>
                <a:ea typeface="ＭＳ Ｐゴシック" charset="0"/>
                <a:cs typeface="ＭＳ Ｐゴシック" charset="0"/>
              </a:rPr>
              <a:t>fermi</a:t>
            </a:r>
            <a:r>
              <a:rPr lang="en-US" dirty="0" smtClean="0">
                <a:solidFill>
                  <a:srgbClr val="FFFFFF"/>
                </a:solidFill>
                <a:latin typeface="Arial" charset="0"/>
                <a:ea typeface="ＭＳ Ｐゴシック" charset="0"/>
                <a:cs typeface="ＭＳ Ｐゴシック" charset="0"/>
              </a:rPr>
              <a:t> paradox</a:t>
            </a:r>
            <a:endParaRPr lang="en-US" dirty="0">
              <a:solidFill>
                <a:srgbClr val="FFFFFF"/>
              </a:solidFill>
              <a:latin typeface="Arial" charset="0"/>
              <a:ea typeface="ＭＳ Ｐゴシック" charset="0"/>
              <a:cs typeface="ＭＳ Ｐゴシック" charset="0"/>
            </a:endParaRPr>
          </a:p>
        </p:txBody>
      </p:sp>
      <p:sp>
        <p:nvSpPr>
          <p:cNvPr id="35843" name="Rectangle 3"/>
          <p:cNvSpPr>
            <a:spLocks noGrp="1" noChangeArrowheads="1"/>
          </p:cNvSpPr>
          <p:nvPr>
            <p:ph sz="quarter" idx="13"/>
          </p:nvPr>
        </p:nvSpPr>
        <p:spPr>
          <a:xfrm>
            <a:off x="0" y="1600200"/>
            <a:ext cx="9144000" cy="5562600"/>
          </a:xfrm>
        </p:spPr>
        <p:txBody>
          <a:bodyPr>
            <a:normAutofit/>
          </a:bodyPr>
          <a:lstStyle/>
          <a:p>
            <a:pPr marL="609600" indent="-609600">
              <a:buNone/>
            </a:pPr>
            <a:r>
              <a:rPr lang="en-US" sz="4400" dirty="0" smtClean="0"/>
              <a:t>“The </a:t>
            </a:r>
            <a:r>
              <a:rPr lang="en-US" sz="4400" dirty="0"/>
              <a:t>apparent size and age of the universe suggest that many technologically advanced extraterrestrial civilizations ought to exist. However, this hypothesis seems inconsistent with the lack of observational evidence to support it</a:t>
            </a:r>
            <a:r>
              <a:rPr lang="en-US" sz="4400" dirty="0" smtClean="0"/>
              <a:t>.”</a:t>
            </a:r>
            <a:endParaRPr lang="en-US" sz="4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5125513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wipe(right)">
                                      <p:cBhvr>
                                        <p:cTn id="7" dur="5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0" y="0"/>
            <a:ext cx="8239125" cy="1373188"/>
          </a:xfrm>
        </p:spPr>
        <p:txBody>
          <a:bodyPr/>
          <a:lstStyle/>
          <a:p>
            <a:pPr eaLnBrk="1" hangingPunct="1"/>
            <a:r>
              <a:rPr lang="en-US" dirty="0" smtClean="0">
                <a:solidFill>
                  <a:srgbClr val="DC9E1F"/>
                </a:solidFill>
                <a:latin typeface="Arial" charset="0"/>
                <a:ea typeface="ＭＳ Ｐゴシック" charset="0"/>
                <a:cs typeface="ＭＳ Ｐゴシック" charset="0"/>
              </a:rPr>
              <a:t>C. </a:t>
            </a:r>
            <a:r>
              <a:rPr lang="en-US" dirty="0">
                <a:latin typeface="Arial" charset="0"/>
                <a:ea typeface="ＭＳ Ｐゴシック" charset="0"/>
                <a:cs typeface="ＭＳ Ｐゴシック" charset="0"/>
              </a:rPr>
              <a:t>Do we want E.T. to find us? </a:t>
            </a:r>
          </a:p>
        </p:txBody>
      </p:sp>
      <p:sp>
        <p:nvSpPr>
          <p:cNvPr id="36867" name="Rectangle 3"/>
          <p:cNvSpPr>
            <a:spLocks noGrp="1" noChangeArrowheads="1"/>
          </p:cNvSpPr>
          <p:nvPr>
            <p:ph sz="quarter" idx="13"/>
          </p:nvPr>
        </p:nvSpPr>
        <p:spPr>
          <a:xfrm>
            <a:off x="263525" y="1598613"/>
            <a:ext cx="7661275" cy="5259387"/>
          </a:xfrm>
        </p:spPr>
        <p:txBody>
          <a:bodyPr/>
          <a:lstStyle/>
          <a:p>
            <a:pPr marL="0" indent="0" eaLnBrk="1" hangingPunct="1">
              <a:lnSpc>
                <a:spcPct val="90000"/>
              </a:lnSpc>
              <a:buNone/>
            </a:pPr>
            <a:r>
              <a:rPr lang="en-US" sz="4400" dirty="0" smtClean="0">
                <a:latin typeface="Arial" charset="0"/>
                <a:ea typeface="ＭＳ Ｐゴシック" charset="0"/>
                <a:cs typeface="ＭＳ Ｐゴシック" charset="0"/>
              </a:rPr>
              <a:t> 1. We</a:t>
            </a:r>
            <a:r>
              <a:rPr lang="ja-JP" altLang="en-US" sz="4400" dirty="0" smtClean="0">
                <a:latin typeface="Arial" charset="0"/>
                <a:ea typeface="ＭＳ Ｐゴシック" charset="0"/>
                <a:cs typeface="ＭＳ Ｐゴシック" charset="0"/>
              </a:rPr>
              <a:t>’</a:t>
            </a:r>
            <a:r>
              <a:rPr lang="en-US" altLang="ja-JP" sz="4400" dirty="0" smtClean="0">
                <a:latin typeface="Arial" charset="0"/>
                <a:ea typeface="ＭＳ Ｐゴシック" charset="0"/>
                <a:cs typeface="ＭＳ Ｐゴシック" charset="0"/>
              </a:rPr>
              <a:t>re </a:t>
            </a:r>
            <a:r>
              <a:rPr lang="en-US" altLang="ja-JP" sz="4400" dirty="0">
                <a:latin typeface="Arial" charset="0"/>
                <a:ea typeface="ＭＳ Ｐゴシック" charset="0"/>
                <a:cs typeface="ＭＳ Ｐゴシック" charset="0"/>
              </a:rPr>
              <a:t>a young, </a:t>
            </a:r>
            <a:r>
              <a:rPr lang="en-US" altLang="ja-JP" sz="4400" dirty="0" smtClean="0">
                <a:latin typeface="Arial" charset="0"/>
                <a:ea typeface="ＭＳ Ｐゴシック" charset="0"/>
                <a:cs typeface="ＭＳ Ｐゴシック" charset="0"/>
              </a:rPr>
              <a:t>primitive     	technological </a:t>
            </a:r>
            <a:r>
              <a:rPr lang="en-US" altLang="ja-JP" sz="4400" dirty="0">
                <a:latin typeface="Arial" charset="0"/>
                <a:ea typeface="ＭＳ Ｐゴシック" charset="0"/>
                <a:cs typeface="ＭＳ Ｐゴシック" charset="0"/>
              </a:rPr>
              <a:t>civilization</a:t>
            </a:r>
          </a:p>
          <a:p>
            <a:pPr marL="0" indent="0" eaLnBrk="1" hangingPunct="1">
              <a:lnSpc>
                <a:spcPct val="90000"/>
              </a:lnSpc>
              <a:buNone/>
            </a:pPr>
            <a:r>
              <a:rPr lang="en-US" sz="4400" dirty="0" smtClean="0">
                <a:latin typeface="Arial" charset="0"/>
                <a:ea typeface="ＭＳ Ｐゴシック" charset="0"/>
                <a:cs typeface="ＭＳ Ｐゴシック" charset="0"/>
              </a:rPr>
              <a:t> 2. Just </a:t>
            </a:r>
            <a:r>
              <a:rPr lang="en-US" sz="4400" dirty="0">
                <a:latin typeface="Arial" charset="0"/>
                <a:ea typeface="ＭＳ Ｐゴシック" charset="0"/>
                <a:cs typeface="ＭＳ Ｐゴシック" charset="0"/>
              </a:rPr>
              <a:t>in case, </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we </a:t>
            </a:r>
            <a:r>
              <a:rPr lang="en-US" sz="4400" dirty="0">
                <a:latin typeface="Arial" charset="0"/>
                <a:ea typeface="ＭＳ Ｐゴシック" charset="0"/>
                <a:cs typeface="ＭＳ Ｐゴシック" charset="0"/>
              </a:rPr>
              <a:t>sent a </a:t>
            </a:r>
          </a:p>
          <a:p>
            <a:pPr marL="609600" indent="-609600" eaLnBrk="1" hangingPunct="1">
              <a:lnSpc>
                <a:spcPct val="90000"/>
              </a:lnSpc>
              <a:buFont typeface="Times" charset="0"/>
              <a:buNone/>
            </a:pPr>
            <a:r>
              <a:rPr lang="en-US" sz="4400" dirty="0" smtClean="0">
                <a:latin typeface="Arial" charset="0"/>
                <a:ea typeface="ＭＳ Ｐゴシック" charset="0"/>
                <a:cs typeface="ＭＳ Ｐゴシック" charset="0"/>
              </a:rPr>
              <a:t>      plaque </a:t>
            </a:r>
            <a:r>
              <a:rPr lang="en-US" sz="4400" dirty="0">
                <a:latin typeface="Arial" charset="0"/>
                <a:ea typeface="ＭＳ Ｐゴシック" charset="0"/>
                <a:cs typeface="ＭＳ Ｐゴシック" charset="0"/>
              </a:rPr>
              <a:t>on </a:t>
            </a:r>
          </a:p>
          <a:p>
            <a:pPr marL="609600" indent="-609600" eaLnBrk="1" hangingPunct="1">
              <a:lnSpc>
                <a:spcPct val="90000"/>
              </a:lnSpc>
              <a:buFont typeface="Times" charset="0"/>
              <a:buNone/>
            </a:pPr>
            <a:r>
              <a:rPr lang="en-US" sz="4400" i="1" dirty="0" smtClean="0">
                <a:latin typeface="Arial" charset="0"/>
                <a:ea typeface="ＭＳ Ｐゴシック" charset="0"/>
                <a:cs typeface="ＭＳ Ｐゴシック" charset="0"/>
              </a:rPr>
              <a:t>      Pioneer </a:t>
            </a:r>
            <a:r>
              <a:rPr lang="en-US" sz="4400" i="1" dirty="0">
                <a:latin typeface="Arial" charset="0"/>
                <a:ea typeface="ＭＳ Ｐゴシック" charset="0"/>
                <a:cs typeface="ＭＳ Ｐゴシック" charset="0"/>
              </a:rPr>
              <a:t>10</a:t>
            </a:r>
          </a:p>
          <a:p>
            <a:pPr marL="609600" indent="-609600" eaLnBrk="1" hangingPunct="1">
              <a:lnSpc>
                <a:spcPct val="90000"/>
              </a:lnSpc>
              <a:buFont typeface="Times" charset="0"/>
              <a:buNone/>
            </a:pPr>
            <a:endParaRPr lang="en-US" sz="4400" dirty="0">
              <a:latin typeface="Arial" charset="0"/>
              <a:ea typeface="ＭＳ Ｐゴシック" charset="0"/>
              <a:cs typeface="ＭＳ Ｐゴシック" charset="0"/>
            </a:endParaRPr>
          </a:p>
        </p:txBody>
      </p:sp>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154363"/>
            <a:ext cx="52578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randombar(horizontal)">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randombar(horizontal)">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randombar(horizontal)">
                                      <p:cBhvr>
                                        <p:cTn id="17" dur="500"/>
                                        <p:tgtEl>
                                          <p:spTgt spid="368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randombar(horizontal)">
                                      <p:cBhvr>
                                        <p:cTn id="22" dur="500"/>
                                        <p:tgtEl>
                                          <p:spTgt spid="368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randombar(horizontal)">
                                      <p:cBhvr>
                                        <p:cTn id="27" dur="500"/>
                                        <p:tgtEl>
                                          <p:spTgt spid="368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6868"/>
                                        </p:tgtEl>
                                        <p:attrNameLst>
                                          <p:attrName>style.visibility</p:attrName>
                                        </p:attrNameLst>
                                      </p:cBhvr>
                                      <p:to>
                                        <p:strVal val="visible"/>
                                      </p:to>
                                    </p:set>
                                    <p:animEffect transition="in" filter="fade">
                                      <p:cBhvr>
                                        <p:cTn id="32"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18143" y="-25400"/>
            <a:ext cx="7924800" cy="1143000"/>
          </a:xfrm>
        </p:spPr>
        <p:txBody>
          <a:bodyPr/>
          <a:lstStyle/>
          <a:p>
            <a:pPr eaLnBrk="1" hangingPunct="1"/>
            <a:r>
              <a:rPr lang="en-US" dirty="0">
                <a:solidFill>
                  <a:srgbClr val="DC9E1F"/>
                </a:solidFill>
                <a:latin typeface="Arial" charset="0"/>
                <a:ea typeface="ＭＳ Ｐゴシック" charset="0"/>
                <a:cs typeface="ＭＳ Ｐゴシック" charset="0"/>
              </a:rPr>
              <a:t>D</a:t>
            </a:r>
            <a:r>
              <a:rPr lang="en-US" dirty="0" smtClean="0">
                <a:solidFill>
                  <a:srgbClr val="DC9E1F"/>
                </a:solidFill>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Radio </a:t>
            </a:r>
            <a:r>
              <a:rPr lang="en-US" dirty="0" smtClean="0">
                <a:latin typeface="Arial" charset="0"/>
                <a:ea typeface="ＭＳ Ｐゴシック" charset="0"/>
                <a:cs typeface="ＭＳ Ｐゴシック" charset="0"/>
              </a:rPr>
              <a:t>broadcasts</a:t>
            </a:r>
            <a:endParaRPr lang="en-US" dirty="0">
              <a:latin typeface="Arial" charset="0"/>
              <a:ea typeface="ＭＳ Ｐゴシック" charset="0"/>
              <a:cs typeface="ＭＳ Ｐゴシック" charset="0"/>
            </a:endParaRPr>
          </a:p>
        </p:txBody>
      </p:sp>
      <p:sp>
        <p:nvSpPr>
          <p:cNvPr id="37891" name="Rectangle 3"/>
          <p:cNvSpPr>
            <a:spLocks noGrp="1" noChangeArrowheads="1"/>
          </p:cNvSpPr>
          <p:nvPr>
            <p:ph sz="quarter" idx="13"/>
          </p:nvPr>
        </p:nvSpPr>
        <p:spPr>
          <a:xfrm>
            <a:off x="263525" y="1598613"/>
            <a:ext cx="7813675" cy="5564187"/>
          </a:xfrm>
        </p:spPr>
        <p:txBody>
          <a:bodyPr>
            <a:normAutofit lnSpcReduction="10000"/>
          </a:bodyPr>
          <a:lstStyle/>
          <a:p>
            <a:pPr marL="609600" indent="-609600" eaLnBrk="1" hangingPunct="1">
              <a:lnSpc>
                <a:spcPct val="90000"/>
              </a:lnSpc>
              <a:buFont typeface="Times" charset="0"/>
              <a:buAutoNum type="arabicPeriod"/>
            </a:pPr>
            <a:r>
              <a:rPr lang="en-US" sz="4000" dirty="0">
                <a:latin typeface="Arial" charset="0"/>
                <a:ea typeface="ＭＳ Ｐゴシック" charset="0"/>
                <a:cs typeface="ＭＳ Ｐゴシック" charset="0"/>
              </a:rPr>
              <a:t>Cheaper, more practical</a:t>
            </a:r>
          </a:p>
          <a:p>
            <a:pPr marL="609600" indent="-609600" eaLnBrk="1" hangingPunct="1">
              <a:lnSpc>
                <a:spcPct val="90000"/>
              </a:lnSpc>
              <a:buFont typeface="Times" charset="0"/>
              <a:buAutoNum type="arabicPeriod"/>
            </a:pPr>
            <a:r>
              <a:rPr lang="en-US" sz="4000" dirty="0">
                <a:latin typeface="Arial" charset="0"/>
                <a:ea typeface="ＭＳ Ｐゴシック" charset="0"/>
                <a:cs typeface="ＭＳ Ｐゴシック" charset="0"/>
              </a:rPr>
              <a:t>Earth</a:t>
            </a: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radio has reached over 1,000 stars (~65 </a:t>
            </a:r>
            <a:r>
              <a:rPr lang="en-US" altLang="ja-JP" sz="4000" dirty="0" err="1">
                <a:latin typeface="Arial" charset="0"/>
                <a:ea typeface="ＭＳ Ｐゴシック" charset="0"/>
                <a:cs typeface="ＭＳ Ｐゴシック" charset="0"/>
              </a:rPr>
              <a:t>l.y</a:t>
            </a:r>
            <a:r>
              <a:rPr lang="en-US" altLang="ja-JP" sz="4000" dirty="0">
                <a:latin typeface="Arial" charset="0"/>
                <a:ea typeface="ＭＳ Ｐゴシック" charset="0"/>
                <a:cs typeface="ＭＳ Ｐゴシック" charset="0"/>
              </a:rPr>
              <a:t>.)</a:t>
            </a:r>
          </a:p>
          <a:p>
            <a:pPr marL="609600" indent="-609600" eaLnBrk="1" hangingPunct="1">
              <a:lnSpc>
                <a:spcPct val="90000"/>
              </a:lnSpc>
              <a:buFont typeface="Times" charset="0"/>
              <a:buAutoNum type="arabicPeriod"/>
            </a:pPr>
            <a:r>
              <a:rPr lang="en-US" sz="4000" dirty="0">
                <a:latin typeface="Arial" charset="0"/>
                <a:ea typeface="ＭＳ Ｐゴシック" charset="0"/>
                <a:cs typeface="ＭＳ Ｐゴシック" charset="0"/>
              </a:rPr>
              <a:t>The </a:t>
            </a: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Water Hole</a:t>
            </a: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 (H &amp; OH)</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4. </a:t>
            </a:r>
            <a:r>
              <a:rPr lang="en-US" sz="4000" dirty="0">
                <a:solidFill>
                  <a:srgbClr val="E1B1AD"/>
                </a:solidFill>
                <a:latin typeface="Arial" charset="0"/>
                <a:ea typeface="ＭＳ Ｐゴシック" charset="0"/>
                <a:cs typeface="ＭＳ Ｐゴシック" charset="0"/>
              </a:rPr>
              <a:t>SETI</a:t>
            </a:r>
            <a:r>
              <a:rPr lang="en-US" sz="4000" dirty="0">
                <a:solidFill>
                  <a:schemeClr val="tx2"/>
                </a:solidFill>
                <a:latin typeface="Arial" charset="0"/>
                <a:ea typeface="ＭＳ Ｐゴシック" charset="0"/>
                <a:cs typeface="ＭＳ Ｐゴシック" charset="0"/>
              </a:rPr>
              <a:t> </a:t>
            </a:r>
            <a:r>
              <a:rPr lang="en-US" sz="4000" dirty="0">
                <a:latin typeface="Arial" charset="0"/>
                <a:ea typeface="ＭＳ Ｐゴシック" charset="0"/>
                <a:cs typeface="ＭＳ Ｐゴシック" charset="0"/>
              </a:rPr>
              <a:t>(Project Phoenix </a:t>
            </a:r>
            <a:r>
              <a:rPr lang="ja-JP" altLang="en-US"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90s)</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r>
              <a:rPr lang="en-US" sz="4000" dirty="0" smtClean="0">
                <a:latin typeface="Arial" charset="0"/>
                <a:ea typeface="ＭＳ Ｐゴシック" charset="0"/>
                <a:cs typeface="ＭＳ Ｐゴシック" charset="0"/>
              </a:rPr>
              <a:t> a. Home</a:t>
            </a:r>
            <a:r>
              <a:rPr lang="en-US" sz="4000" dirty="0">
                <a:latin typeface="Arial" charset="0"/>
                <a:ea typeface="ＭＳ Ｐゴシック" charset="0"/>
                <a:cs typeface="ＭＳ Ｐゴシック" charset="0"/>
              </a:rPr>
              <a:t>-based SETI</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a:t>
            </a:r>
            <a:r>
              <a:rPr lang="en-US" sz="4000" dirty="0" smtClean="0">
                <a:latin typeface="Arial" charset="0"/>
                <a:ea typeface="ＭＳ Ｐゴシック" charset="0"/>
                <a:cs typeface="ＭＳ Ｐゴシック" charset="0"/>
              </a:rPr>
              <a:t> b. </a:t>
            </a:r>
            <a:r>
              <a:rPr lang="en-US" sz="4000" dirty="0" smtClean="0">
                <a:solidFill>
                  <a:schemeClr val="bg1">
                    <a:lumMod val="25000"/>
                    <a:lumOff val="75000"/>
                  </a:schemeClr>
                </a:solidFill>
                <a:latin typeface="Arial" charset="0"/>
                <a:ea typeface="ＭＳ Ｐゴシック" charset="0"/>
                <a:cs typeface="ＭＳ Ｐゴシック" charset="0"/>
              </a:rPr>
              <a:t>Allen </a:t>
            </a:r>
            <a:r>
              <a:rPr lang="en-US" sz="4000" dirty="0">
                <a:solidFill>
                  <a:schemeClr val="bg1">
                    <a:lumMod val="25000"/>
                    <a:lumOff val="75000"/>
                  </a:schemeClr>
                </a:solidFill>
                <a:latin typeface="Arial" charset="0"/>
                <a:ea typeface="ＭＳ Ｐゴシック" charset="0"/>
                <a:cs typeface="ＭＳ Ｐゴシック" charset="0"/>
              </a:rPr>
              <a:t>Telescope Array </a:t>
            </a:r>
            <a:r>
              <a:rPr lang="en-US" sz="4000" dirty="0">
                <a:latin typeface="Arial" charset="0"/>
                <a:ea typeface="ＭＳ Ｐゴシック" charset="0"/>
                <a:cs typeface="ＭＳ Ｐゴシック" charset="0"/>
              </a:rPr>
              <a:t>(ATA)</a:t>
            </a:r>
          </a:p>
          <a:p>
            <a:pPr marL="609600" indent="-609600" eaLnBrk="1" hangingPunct="1">
              <a:lnSpc>
                <a:spcPct val="90000"/>
              </a:lnSpc>
              <a:buFont typeface="Times" charset="0"/>
              <a:buNone/>
            </a:pPr>
            <a:r>
              <a:rPr lang="en-US" sz="4000" dirty="0">
                <a:latin typeface="Arial" charset="0"/>
                <a:ea typeface="ＭＳ Ｐゴシック" charset="0"/>
                <a:cs typeface="ＭＳ Ｐゴシック" charset="0"/>
              </a:rPr>
              <a:t>    - 350 radio dishes!   </a:t>
            </a:r>
          </a:p>
          <a:p>
            <a:pPr marL="609600" indent="-609600" eaLnBrk="1" hangingPunct="1">
              <a:lnSpc>
                <a:spcPct val="90000"/>
              </a:lnSpc>
              <a:buFont typeface="Times" charset="0"/>
              <a:buBlip>
                <a:blip r:embed="rId4"/>
              </a:buBlip>
            </a:pPr>
            <a:endParaRPr lang="en-US" sz="4000" dirty="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dissolve">
                                      <p:cBhvr>
                                        <p:cTn id="12" dur="500"/>
                                        <p:tgtEl>
                                          <p:spTgt spid="378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1">
                                            <p:txEl>
                                              <p:pRg st="2" end="2"/>
                                            </p:txEl>
                                          </p:spTgt>
                                        </p:tgtEl>
                                        <p:attrNameLst>
                                          <p:attrName>style.visibility</p:attrName>
                                        </p:attrNameLst>
                                      </p:cBhvr>
                                      <p:to>
                                        <p:strVal val="visible"/>
                                      </p:to>
                                    </p:set>
                                    <p:animEffect transition="in" filter="dissolve">
                                      <p:cBhvr>
                                        <p:cTn id="17" dur="500"/>
                                        <p:tgtEl>
                                          <p:spTgt spid="378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1">
                                            <p:txEl>
                                              <p:pRg st="3" end="3"/>
                                            </p:txEl>
                                          </p:spTgt>
                                        </p:tgtEl>
                                        <p:attrNameLst>
                                          <p:attrName>style.visibility</p:attrName>
                                        </p:attrNameLst>
                                      </p:cBhvr>
                                      <p:to>
                                        <p:strVal val="visible"/>
                                      </p:to>
                                    </p:set>
                                    <p:animEffect transition="in" filter="dissolve">
                                      <p:cBhvr>
                                        <p:cTn id="22" dur="500"/>
                                        <p:tgtEl>
                                          <p:spTgt spid="378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1">
                                            <p:txEl>
                                              <p:pRg st="4" end="4"/>
                                            </p:txEl>
                                          </p:spTgt>
                                        </p:tgtEl>
                                        <p:attrNameLst>
                                          <p:attrName>style.visibility</p:attrName>
                                        </p:attrNameLst>
                                      </p:cBhvr>
                                      <p:to>
                                        <p:strVal val="visible"/>
                                      </p:to>
                                    </p:set>
                                    <p:animEffect transition="in" filter="dissolve">
                                      <p:cBhvr>
                                        <p:cTn id="27" dur="500"/>
                                        <p:tgtEl>
                                          <p:spTgt spid="378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891">
                                            <p:txEl>
                                              <p:pRg st="5" end="5"/>
                                            </p:txEl>
                                          </p:spTgt>
                                        </p:tgtEl>
                                        <p:attrNameLst>
                                          <p:attrName>style.visibility</p:attrName>
                                        </p:attrNameLst>
                                      </p:cBhvr>
                                      <p:to>
                                        <p:strVal val="visible"/>
                                      </p:to>
                                    </p:set>
                                    <p:animEffect transition="in" filter="dissolve">
                                      <p:cBhvr>
                                        <p:cTn id="32" dur="500"/>
                                        <p:tgtEl>
                                          <p:spTgt spid="378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891">
                                            <p:txEl>
                                              <p:pRg st="6" end="6"/>
                                            </p:txEl>
                                          </p:spTgt>
                                        </p:tgtEl>
                                        <p:attrNameLst>
                                          <p:attrName>style.visibility</p:attrName>
                                        </p:attrNameLst>
                                      </p:cBhvr>
                                      <p:to>
                                        <p:strVal val="visible"/>
                                      </p:to>
                                    </p:set>
                                    <p:animEffect transition="in" filter="dissolve">
                                      <p:cBhvr>
                                        <p:cTn id="37" dur="500"/>
                                        <p:tgtEl>
                                          <p:spTgt spid="378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563562"/>
          </a:xfrm>
        </p:spPr>
        <p:txBody>
          <a:bodyPr/>
          <a:lstStyle/>
          <a:p>
            <a:r>
              <a:rPr lang="en-US" dirty="0" smtClean="0"/>
              <a:t>The cosmological calendar</a:t>
            </a:r>
            <a:endParaRPr lang="en-US" dirty="0"/>
          </a:p>
        </p:txBody>
      </p:sp>
      <p:sp>
        <p:nvSpPr>
          <p:cNvPr id="3" name="Content Placeholder 2"/>
          <p:cNvSpPr>
            <a:spLocks noGrp="1"/>
          </p:cNvSpPr>
          <p:nvPr>
            <p:ph sz="quarter" idx="13"/>
          </p:nvPr>
        </p:nvSpPr>
        <p:spPr>
          <a:xfrm>
            <a:off x="0" y="685800"/>
            <a:ext cx="9144000" cy="4267200"/>
          </a:xfrm>
        </p:spPr>
        <p:txBody>
          <a:bodyPr>
            <a:normAutofit fontScale="25000" lnSpcReduction="20000"/>
          </a:bodyPr>
          <a:lstStyle/>
          <a:p>
            <a:pPr marL="0" indent="0">
              <a:buNone/>
            </a:pPr>
            <a:r>
              <a:rPr lang="en-US" sz="11200" dirty="0" smtClean="0"/>
              <a:t>Jan. 1</a:t>
            </a:r>
            <a:r>
              <a:rPr lang="en-US" sz="11200" baseline="30000" dirty="0" smtClean="0"/>
              <a:t>st</a:t>
            </a:r>
            <a:r>
              <a:rPr lang="en-US" sz="11200" dirty="0" smtClean="0"/>
              <a:t> – the </a:t>
            </a:r>
            <a:r>
              <a:rPr lang="en-US" sz="11200" dirty="0" smtClean="0">
                <a:solidFill>
                  <a:srgbClr val="3366FF"/>
                </a:solidFill>
              </a:rPr>
              <a:t>Big Bang </a:t>
            </a:r>
            <a:r>
              <a:rPr lang="en-US" sz="11200" dirty="0" smtClean="0"/>
              <a:t>(13.8 </a:t>
            </a:r>
            <a:r>
              <a:rPr lang="en-US" sz="11200" dirty="0" err="1" smtClean="0"/>
              <a:t>bya</a:t>
            </a:r>
            <a:r>
              <a:rPr lang="en-US" sz="11200" dirty="0" smtClean="0"/>
              <a:t>)		 </a:t>
            </a:r>
            <a:endParaRPr lang="en-US" sz="11200" dirty="0"/>
          </a:p>
          <a:p>
            <a:pPr marL="0" indent="0">
              <a:buNone/>
            </a:pPr>
            <a:r>
              <a:rPr lang="en-US" sz="11200" dirty="0" smtClean="0"/>
              <a:t>Jan. 15</a:t>
            </a:r>
            <a:r>
              <a:rPr lang="en-US" sz="11200" baseline="30000" dirty="0" smtClean="0"/>
              <a:t>th</a:t>
            </a:r>
            <a:r>
              <a:rPr lang="en-US" sz="11200" dirty="0" smtClean="0"/>
              <a:t> – First </a:t>
            </a:r>
            <a:r>
              <a:rPr lang="en-US" sz="11200" dirty="0" smtClean="0">
                <a:solidFill>
                  <a:srgbClr val="FFFF00"/>
                </a:solidFill>
              </a:rPr>
              <a:t>Stars</a:t>
            </a:r>
            <a:r>
              <a:rPr lang="en-US" sz="11200" dirty="0" smtClean="0"/>
              <a:t> Form</a:t>
            </a:r>
          </a:p>
          <a:p>
            <a:pPr marL="0" indent="0">
              <a:buNone/>
            </a:pPr>
            <a:r>
              <a:rPr lang="en-US" sz="11200" dirty="0" smtClean="0"/>
              <a:t>Jan. – Mar. </a:t>
            </a:r>
            <a:r>
              <a:rPr lang="en-US" sz="11200" dirty="0"/>
              <a:t> </a:t>
            </a:r>
            <a:r>
              <a:rPr lang="en-US" sz="11200" dirty="0" smtClean="0">
                <a:solidFill>
                  <a:srgbClr val="FF0000"/>
                </a:solidFill>
              </a:rPr>
              <a:t>Galaxies</a:t>
            </a:r>
            <a:r>
              <a:rPr lang="en-US" sz="11200" dirty="0" smtClean="0"/>
              <a:t> Form				</a:t>
            </a:r>
          </a:p>
          <a:p>
            <a:pPr marL="0" indent="0">
              <a:buNone/>
            </a:pPr>
            <a:r>
              <a:rPr lang="en-US" sz="11200" dirty="0" smtClean="0"/>
              <a:t>Mar. 15</a:t>
            </a:r>
            <a:r>
              <a:rPr lang="en-US" sz="11200" baseline="30000" dirty="0" smtClean="0"/>
              <a:t>th</a:t>
            </a:r>
            <a:r>
              <a:rPr lang="en-US" sz="11200" dirty="0" smtClean="0"/>
              <a:t> – the </a:t>
            </a:r>
            <a:r>
              <a:rPr lang="en-US" sz="11200" dirty="0" smtClean="0">
                <a:solidFill>
                  <a:srgbClr val="FF0000"/>
                </a:solidFill>
              </a:rPr>
              <a:t>Milky Way </a:t>
            </a:r>
            <a:r>
              <a:rPr lang="en-US" sz="11200" dirty="0" smtClean="0"/>
              <a:t>(11 </a:t>
            </a:r>
            <a:r>
              <a:rPr lang="en-US" sz="11200" dirty="0" err="1" smtClean="0"/>
              <a:t>bya</a:t>
            </a:r>
            <a:r>
              <a:rPr lang="en-US" sz="11200" dirty="0" smtClean="0"/>
              <a:t>)		 </a:t>
            </a:r>
            <a:endParaRPr lang="en-US" sz="11200" dirty="0"/>
          </a:p>
          <a:p>
            <a:pPr marL="0" indent="0">
              <a:buNone/>
            </a:pPr>
            <a:r>
              <a:rPr lang="en-US" sz="11200" dirty="0" smtClean="0"/>
              <a:t> 				</a:t>
            </a:r>
            <a:endParaRPr lang="en-US" sz="11200" dirty="0"/>
          </a:p>
          <a:p>
            <a:pPr marL="0" indent="0">
              <a:buNone/>
            </a:pPr>
            <a:r>
              <a:rPr lang="en-US" sz="11200" dirty="0" smtClean="0"/>
              <a:t>					 </a:t>
            </a:r>
            <a:endParaRPr lang="en-US" sz="11200" dirty="0"/>
          </a:p>
          <a:p>
            <a:pPr marL="0" indent="0">
              <a:buNone/>
            </a:pPr>
            <a:endParaRPr lang="en-US" sz="11200" dirty="0" smtClean="0"/>
          </a:p>
          <a:p>
            <a:pPr marL="0" indent="0">
              <a:buNone/>
            </a:pPr>
            <a:r>
              <a:rPr lang="en-US" sz="11200" dirty="0" smtClean="0"/>
              <a:t>Sept. 1</a:t>
            </a:r>
            <a:r>
              <a:rPr lang="en-US" sz="11200" baseline="30000" dirty="0" smtClean="0"/>
              <a:t>st</a:t>
            </a:r>
            <a:r>
              <a:rPr lang="en-US" sz="11200" dirty="0" smtClean="0"/>
              <a:t> – The </a:t>
            </a:r>
            <a:r>
              <a:rPr lang="en-US" sz="11200" dirty="0" smtClean="0">
                <a:solidFill>
                  <a:srgbClr val="FF6600"/>
                </a:solidFill>
              </a:rPr>
              <a:t>Sun</a:t>
            </a:r>
            <a:r>
              <a:rPr lang="en-US" sz="11200" dirty="0" smtClean="0"/>
              <a:t> formed (4.6 </a:t>
            </a:r>
            <a:r>
              <a:rPr lang="en-US" sz="11200" dirty="0" err="1" smtClean="0"/>
              <a:t>bya</a:t>
            </a:r>
            <a:r>
              <a:rPr lang="en-US" sz="11200" dirty="0" smtClean="0"/>
              <a:t>)		 </a:t>
            </a:r>
          </a:p>
          <a:p>
            <a:pPr marL="0" indent="0">
              <a:buNone/>
            </a:pPr>
            <a:r>
              <a:rPr lang="en-US" sz="11200" dirty="0" smtClean="0"/>
              <a:t>					 </a:t>
            </a:r>
            <a:endParaRPr lang="en-US" sz="11200" dirty="0"/>
          </a:p>
          <a:p>
            <a:pPr marL="0" indent="0">
              <a:buNone/>
            </a:pPr>
            <a:r>
              <a:rPr lang="en-US" sz="11200" dirty="0" smtClean="0"/>
              <a:t>Sept</a:t>
            </a:r>
            <a:r>
              <a:rPr lang="en-US" sz="11200" dirty="0"/>
              <a:t>. 16</a:t>
            </a:r>
            <a:r>
              <a:rPr lang="en-US" sz="11200" baseline="30000" dirty="0"/>
              <a:t>th</a:t>
            </a:r>
            <a:r>
              <a:rPr lang="en-US" sz="11200" dirty="0"/>
              <a:t> – Oldest </a:t>
            </a:r>
            <a:r>
              <a:rPr lang="en-US" sz="11200" dirty="0">
                <a:solidFill>
                  <a:schemeClr val="tx1">
                    <a:lumMod val="50000"/>
                  </a:schemeClr>
                </a:solidFill>
              </a:rPr>
              <a:t>Rocks</a:t>
            </a:r>
            <a:r>
              <a:rPr lang="en-US" sz="11200" dirty="0"/>
              <a:t> on Earth (4.0 </a:t>
            </a:r>
            <a:r>
              <a:rPr lang="en-US" sz="11200" dirty="0" err="1"/>
              <a:t>bya</a:t>
            </a:r>
            <a:r>
              <a:rPr lang="en-US" sz="11200" dirty="0" smtClean="0"/>
              <a:t>)           </a:t>
            </a:r>
            <a:endParaRPr lang="en-US" sz="11200" dirty="0"/>
          </a:p>
          <a:p>
            <a:pPr marL="0" indent="0">
              <a:buNone/>
            </a:pPr>
            <a:r>
              <a:rPr lang="en-US" sz="11200" dirty="0" smtClean="0"/>
              <a:t>					 </a:t>
            </a:r>
          </a:p>
          <a:p>
            <a:pPr marL="0" indent="0">
              <a:buNone/>
            </a:pPr>
            <a:r>
              <a:rPr lang="en-US" sz="11200" dirty="0" smtClean="0"/>
              <a:t>Sept</a:t>
            </a:r>
            <a:r>
              <a:rPr lang="en-US" sz="11200" dirty="0"/>
              <a:t>. 21</a:t>
            </a:r>
            <a:r>
              <a:rPr lang="en-US" sz="11200" baseline="30000" dirty="0"/>
              <a:t>st</a:t>
            </a:r>
            <a:r>
              <a:rPr lang="en-US" sz="11200" dirty="0"/>
              <a:t> – First </a:t>
            </a:r>
            <a:r>
              <a:rPr lang="en-US" sz="11200" dirty="0">
                <a:solidFill>
                  <a:srgbClr val="00C500"/>
                </a:solidFill>
              </a:rPr>
              <a:t>Life</a:t>
            </a:r>
            <a:r>
              <a:rPr lang="en-US" sz="11200" dirty="0"/>
              <a:t> (3.8 </a:t>
            </a:r>
            <a:r>
              <a:rPr lang="en-US" sz="11200" dirty="0" err="1"/>
              <a:t>bya</a:t>
            </a:r>
            <a:r>
              <a:rPr lang="en-US" sz="11200" dirty="0"/>
              <a:t>?</a:t>
            </a:r>
            <a:r>
              <a:rPr lang="en-US" sz="11200" dirty="0" smtClean="0"/>
              <a:t>)</a:t>
            </a:r>
            <a:r>
              <a:rPr lang="en-US" sz="8000" dirty="0" smtClean="0"/>
              <a:t>		 </a:t>
            </a:r>
            <a:endParaRPr lang="en-US" sz="8000" dirty="0"/>
          </a:p>
          <a:p>
            <a:pPr marL="0" indent="0">
              <a:buNone/>
            </a:pPr>
            <a:r>
              <a:rPr lang="en-US" dirty="0"/>
              <a:t>	</a:t>
            </a:r>
            <a:r>
              <a:rPr lang="en-US" dirty="0" smtClean="0"/>
              <a:t>				</a:t>
            </a:r>
          </a:p>
          <a:p>
            <a:pPr marL="0" indent="0">
              <a:buNone/>
            </a:pPr>
            <a:r>
              <a:rPr lang="en-US" dirty="0" smtClean="0"/>
              <a:t>					</a:t>
            </a:r>
            <a:endParaRPr lang="en-US" dirty="0"/>
          </a:p>
        </p:txBody>
      </p:sp>
      <p:cxnSp>
        <p:nvCxnSpPr>
          <p:cNvPr id="6" name="Straight Connector 5"/>
          <p:cNvCxnSpPr/>
          <p:nvPr/>
        </p:nvCxnSpPr>
        <p:spPr>
          <a:xfrm>
            <a:off x="0" y="5257800"/>
            <a:ext cx="9144000" cy="0"/>
          </a:xfrm>
          <a:prstGeom prst="line">
            <a:avLst/>
          </a:prstGeom>
          <a:ln w="762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097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0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10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10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10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10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109"/>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109"/>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109"/>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109"/>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109"/>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109"/>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924800" cy="1143000"/>
          </a:xfrm>
        </p:spPr>
        <p:txBody>
          <a:bodyPr/>
          <a:lstStyle/>
          <a:p>
            <a:r>
              <a:rPr lang="en-US" dirty="0" smtClean="0"/>
              <a:t>Contact 1997</a:t>
            </a:r>
            <a:endParaRPr lang="en-US" dirty="0"/>
          </a:p>
        </p:txBody>
      </p:sp>
      <p:pic>
        <p:nvPicPr>
          <p:cNvPr id="4" name="Contact (First Contact).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295400" y="1200150"/>
            <a:ext cx="6477000" cy="4857750"/>
          </a:xfrm>
        </p:spPr>
      </p:pic>
    </p:spTree>
    <p:extLst>
      <p:ext uri="{BB962C8B-B14F-4D97-AF65-F5344CB8AC3E}">
        <p14:creationId xmlns:p14="http://schemas.microsoft.com/office/powerpoint/2010/main" val="5185350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24800" cy="990600"/>
          </a:xfrm>
        </p:spPr>
        <p:txBody>
          <a:bodyPr/>
          <a:lstStyle/>
          <a:p>
            <a:pPr algn="ctr"/>
            <a:r>
              <a:rPr lang="en-US" dirty="0" smtClean="0"/>
              <a:t>Timeline of scientific discovery</a:t>
            </a:r>
            <a:endParaRPr lang="en-US" dirty="0"/>
          </a:p>
        </p:txBody>
      </p:sp>
      <p:pic>
        <p:nvPicPr>
          <p:cNvPr id="4" name="Content Placeholder 3" descr="Timeline of Science.jpg"/>
          <p:cNvPicPr>
            <a:picLocks noGrp="1" noChangeAspect="1"/>
          </p:cNvPicPr>
          <p:nvPr>
            <p:ph sz="quarter" idx="13"/>
          </p:nvPr>
        </p:nvPicPr>
        <p:blipFill>
          <a:blip r:embed="rId2">
            <a:extLst>
              <a:ext uri="{28A0092B-C50C-407E-A947-70E740481C1C}">
                <a14:useLocalDpi xmlns:a14="http://schemas.microsoft.com/office/drawing/2010/main" val="0"/>
              </a:ext>
            </a:extLst>
          </a:blip>
          <a:srcRect t="-54675" b="-54675"/>
          <a:stretch>
            <a:fillRect/>
          </a:stretch>
        </p:blipFill>
        <p:spPr>
          <a:xfrm>
            <a:off x="0" y="1143000"/>
            <a:ext cx="9144000" cy="5105400"/>
          </a:xfrm>
        </p:spPr>
      </p:pic>
    </p:spTree>
    <p:extLst>
      <p:ext uri="{BB962C8B-B14F-4D97-AF65-F5344CB8AC3E}">
        <p14:creationId xmlns:p14="http://schemas.microsoft.com/office/powerpoint/2010/main" val="18784533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2706" name="Content Placeholder 3" descr="Earth-rise.jpg"/>
          <p:cNvPicPr>
            <a:picLocks noGrp="1" noChangeAspect="1"/>
          </p:cNvPicPr>
          <p:nvPr>
            <p:ph sz="quarter" idx="13"/>
          </p:nvPr>
        </p:nvPicPr>
        <p:blipFill>
          <a:blip r:embed="rId2">
            <a:extLst>
              <a:ext uri="{28A0092B-C50C-407E-A947-70E740481C1C}">
                <a14:useLocalDpi xmlns:a14="http://schemas.microsoft.com/office/drawing/2010/main" val="0"/>
              </a:ext>
            </a:extLst>
          </a:blip>
          <a:srcRect l="-13711" r="-13711"/>
          <a:stretch>
            <a:fillRect/>
          </a:stretch>
        </p:blipFill>
        <p:spPr>
          <a:xfrm>
            <a:off x="-1600200" y="-914400"/>
            <a:ext cx="12764737" cy="7772400"/>
          </a:xfr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563562"/>
          </a:xfrm>
        </p:spPr>
        <p:txBody>
          <a:bodyPr/>
          <a:lstStyle/>
          <a:p>
            <a:r>
              <a:rPr lang="en-US" dirty="0" smtClean="0"/>
              <a:t>The cosmological calendar</a:t>
            </a:r>
            <a:endParaRPr lang="en-US" dirty="0"/>
          </a:p>
        </p:txBody>
      </p:sp>
      <p:sp>
        <p:nvSpPr>
          <p:cNvPr id="3" name="Content Placeholder 2"/>
          <p:cNvSpPr>
            <a:spLocks noGrp="1"/>
          </p:cNvSpPr>
          <p:nvPr>
            <p:ph sz="quarter" idx="13"/>
          </p:nvPr>
        </p:nvSpPr>
        <p:spPr>
          <a:xfrm>
            <a:off x="0" y="685800"/>
            <a:ext cx="9144000" cy="6172200"/>
          </a:xfrm>
        </p:spPr>
        <p:txBody>
          <a:bodyPr>
            <a:normAutofit fontScale="25000" lnSpcReduction="20000"/>
          </a:bodyPr>
          <a:lstStyle/>
          <a:p>
            <a:pPr marL="0" indent="0">
              <a:buNone/>
            </a:pPr>
            <a:r>
              <a:rPr lang="en-US" sz="11200" dirty="0" smtClean="0"/>
              <a:t>Oct</a:t>
            </a:r>
            <a:r>
              <a:rPr lang="en-US" sz="11200" dirty="0"/>
              <a:t>. 12</a:t>
            </a:r>
            <a:r>
              <a:rPr lang="en-US" sz="11200" baseline="30000" dirty="0"/>
              <a:t>th</a:t>
            </a:r>
            <a:r>
              <a:rPr lang="en-US" sz="11200" dirty="0"/>
              <a:t> – Photosynthesis (3 </a:t>
            </a:r>
            <a:r>
              <a:rPr lang="en-US" sz="11200" dirty="0" err="1"/>
              <a:t>bya</a:t>
            </a:r>
            <a:r>
              <a:rPr lang="en-US" sz="11200" dirty="0"/>
              <a:t>)</a:t>
            </a:r>
          </a:p>
          <a:p>
            <a:pPr marL="0" indent="0">
              <a:buNone/>
            </a:pPr>
            <a:r>
              <a:rPr lang="en-US" sz="11200" dirty="0" smtClean="0"/>
              <a:t>				</a:t>
            </a:r>
          </a:p>
          <a:p>
            <a:pPr marL="0" indent="0">
              <a:buNone/>
            </a:pPr>
            <a:r>
              <a:rPr lang="en-US" sz="11200" dirty="0" smtClean="0"/>
              <a:t>Nov</a:t>
            </a:r>
            <a:r>
              <a:rPr lang="en-US" sz="11200" dirty="0"/>
              <a:t>. 9</a:t>
            </a:r>
            <a:r>
              <a:rPr lang="en-US" sz="11200" baseline="30000" dirty="0"/>
              <a:t>th</a:t>
            </a:r>
            <a:r>
              <a:rPr lang="en-US" sz="11200" dirty="0"/>
              <a:t> – Complex Cells (2 </a:t>
            </a:r>
            <a:r>
              <a:rPr lang="en-US" sz="11200" dirty="0" err="1"/>
              <a:t>bya</a:t>
            </a:r>
            <a:r>
              <a:rPr lang="en-US" sz="11200" dirty="0"/>
              <a:t>)</a:t>
            </a:r>
          </a:p>
          <a:p>
            <a:pPr marL="0" indent="0">
              <a:buNone/>
            </a:pPr>
            <a:r>
              <a:rPr lang="en-US" sz="11200" dirty="0" smtClean="0"/>
              <a:t> 				</a:t>
            </a:r>
            <a:endParaRPr lang="en-US" sz="11200" dirty="0"/>
          </a:p>
          <a:p>
            <a:pPr marL="0" indent="0">
              <a:buNone/>
            </a:pPr>
            <a:r>
              <a:rPr lang="en-US" sz="11200" dirty="0" smtClean="0"/>
              <a:t>Dec</a:t>
            </a:r>
            <a:r>
              <a:rPr lang="en-US" sz="11200" dirty="0"/>
              <a:t>. 5</a:t>
            </a:r>
            <a:r>
              <a:rPr lang="en-US" sz="11200" baseline="30000" dirty="0"/>
              <a:t>th</a:t>
            </a:r>
            <a:r>
              <a:rPr lang="en-US" sz="11200" dirty="0"/>
              <a:t> – Multicellular Life (1 </a:t>
            </a:r>
            <a:r>
              <a:rPr lang="en-US" sz="11200" dirty="0" err="1"/>
              <a:t>bya</a:t>
            </a:r>
            <a:r>
              <a:rPr lang="en-US" sz="11200" dirty="0" smtClean="0"/>
              <a:t>)</a:t>
            </a:r>
          </a:p>
          <a:p>
            <a:pPr marL="0" indent="0">
              <a:buNone/>
            </a:pPr>
            <a:endParaRPr lang="en-US" sz="11200" dirty="0"/>
          </a:p>
          <a:p>
            <a:pPr marL="0" indent="0">
              <a:buNone/>
            </a:pPr>
            <a:r>
              <a:rPr lang="en-US" sz="11200" dirty="0" smtClean="0"/>
              <a:t>Dec. 14th-23</a:t>
            </a:r>
            <a:r>
              <a:rPr lang="en-US" sz="11200" baseline="30000" dirty="0" smtClean="0"/>
              <a:t>rd</a:t>
            </a:r>
            <a:r>
              <a:rPr lang="en-US" sz="11200" dirty="0" smtClean="0"/>
              <a:t> – First arthropods, fish,</a:t>
            </a:r>
          </a:p>
          <a:p>
            <a:pPr marL="0" indent="0">
              <a:buNone/>
            </a:pPr>
            <a:r>
              <a:rPr lang="en-US" sz="11200" dirty="0" smtClean="0"/>
              <a:t>Dec</a:t>
            </a:r>
            <a:r>
              <a:rPr lang="en-US" sz="11200" dirty="0"/>
              <a:t>. 26-28</a:t>
            </a:r>
            <a:r>
              <a:rPr lang="en-US" sz="11200" baseline="30000" dirty="0"/>
              <a:t>th</a:t>
            </a:r>
            <a:r>
              <a:rPr lang="en-US" sz="11200" dirty="0"/>
              <a:t> – Mammals, birds, </a:t>
            </a:r>
            <a:r>
              <a:rPr lang="en-US" sz="11200" dirty="0" smtClean="0"/>
              <a:t>flowers</a:t>
            </a:r>
            <a:endParaRPr lang="en-US" sz="11200" dirty="0"/>
          </a:p>
          <a:p>
            <a:pPr marL="0" indent="0">
              <a:buNone/>
            </a:pPr>
            <a:r>
              <a:rPr lang="en-US" sz="11200" dirty="0" smtClean="0"/>
              <a:t>          Land </a:t>
            </a:r>
            <a:r>
              <a:rPr lang="en-US" sz="11200" dirty="0"/>
              <a:t>plants, insects, Amphibians, </a:t>
            </a:r>
            <a:r>
              <a:rPr lang="en-US" sz="11200" dirty="0" smtClean="0"/>
              <a:t>Reptiles</a:t>
            </a:r>
          </a:p>
          <a:p>
            <a:pPr marL="0" indent="0">
              <a:buNone/>
            </a:pPr>
            <a:endParaRPr lang="en-US" sz="11200" dirty="0" smtClean="0"/>
          </a:p>
          <a:p>
            <a:pPr marL="0" indent="0">
              <a:buNone/>
            </a:pPr>
            <a:r>
              <a:rPr lang="en-US" sz="11200" dirty="0" smtClean="0"/>
              <a:t>Dec</a:t>
            </a:r>
            <a:r>
              <a:rPr lang="en-US" sz="11200" dirty="0"/>
              <a:t>. 30</a:t>
            </a:r>
            <a:r>
              <a:rPr lang="en-US" sz="11200" baseline="30000" dirty="0"/>
              <a:t>th</a:t>
            </a:r>
            <a:r>
              <a:rPr lang="en-US" sz="11200" dirty="0"/>
              <a:t> – Extinction event – </a:t>
            </a:r>
            <a:r>
              <a:rPr lang="en-US" sz="11200" dirty="0" err="1"/>
              <a:t>dinos</a:t>
            </a:r>
            <a:r>
              <a:rPr lang="en-US" sz="11200" dirty="0"/>
              <a:t> die </a:t>
            </a:r>
            <a:r>
              <a:rPr lang="en-US" sz="11200" dirty="0" smtClean="0"/>
              <a:t>out</a:t>
            </a:r>
          </a:p>
          <a:p>
            <a:pPr marL="0" indent="0">
              <a:buNone/>
            </a:pPr>
            <a:r>
              <a:rPr lang="en-US" sz="11200" dirty="0" smtClean="0"/>
              <a:t>Dec. 30</a:t>
            </a:r>
            <a:r>
              <a:rPr lang="en-US" sz="11200" baseline="30000" dirty="0" smtClean="0"/>
              <a:t>th</a:t>
            </a:r>
            <a:r>
              <a:rPr lang="en-US" sz="11200" dirty="0" smtClean="0"/>
              <a:t> – First primates</a:t>
            </a:r>
            <a:endParaRPr lang="en-US" sz="11200" dirty="0"/>
          </a:p>
          <a:p>
            <a:pPr marL="0" indent="0">
              <a:buNone/>
            </a:pPr>
            <a:r>
              <a:rPr lang="en-US" dirty="0"/>
              <a:t>	</a:t>
            </a:r>
            <a:r>
              <a:rPr lang="en-US" dirty="0" smtClean="0"/>
              <a:t>				</a:t>
            </a:r>
          </a:p>
          <a:p>
            <a:pPr marL="0" indent="0">
              <a:buNone/>
            </a:pPr>
            <a:r>
              <a:rPr lang="en-US" dirty="0" smtClean="0"/>
              <a:t>					</a:t>
            </a:r>
            <a:endParaRPr lang="en-US" dirty="0"/>
          </a:p>
        </p:txBody>
      </p:sp>
      <p:cxnSp>
        <p:nvCxnSpPr>
          <p:cNvPr id="6" name="Straight Connector 5"/>
          <p:cNvCxnSpPr/>
          <p:nvPr/>
        </p:nvCxnSpPr>
        <p:spPr>
          <a:xfrm>
            <a:off x="0" y="5257800"/>
            <a:ext cx="9144000" cy="0"/>
          </a:xfrm>
          <a:prstGeom prst="line">
            <a:avLst/>
          </a:prstGeom>
          <a:ln w="762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080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0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109"/>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109"/>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109"/>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109"/>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109"/>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109"/>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109"/>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109"/>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109"/>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563562"/>
          </a:xfrm>
        </p:spPr>
        <p:txBody>
          <a:bodyPr/>
          <a:lstStyle/>
          <a:p>
            <a:r>
              <a:rPr lang="en-US" dirty="0" smtClean="0"/>
              <a:t>The cosmological calendar – Dec. 31st</a:t>
            </a:r>
            <a:endParaRPr lang="en-US" dirty="0"/>
          </a:p>
        </p:txBody>
      </p:sp>
      <p:cxnSp>
        <p:nvCxnSpPr>
          <p:cNvPr id="6" name="Straight Connector 5"/>
          <p:cNvCxnSpPr/>
          <p:nvPr/>
        </p:nvCxnSpPr>
        <p:spPr>
          <a:xfrm>
            <a:off x="0" y="5257800"/>
            <a:ext cx="9144000"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5" name="Content Placeholder 4" descr="Screen Shot 2015-04-27 at 9.32.25 AM.png"/>
          <p:cNvPicPr>
            <a:picLocks noGrp="1" noChangeAspect="1"/>
          </p:cNvPicPr>
          <p:nvPr>
            <p:ph sz="quarter" idx="13"/>
          </p:nvPr>
        </p:nvPicPr>
        <p:blipFill>
          <a:blip r:embed="rId2">
            <a:extLst>
              <a:ext uri="{28A0092B-C50C-407E-A947-70E740481C1C}">
                <a14:useLocalDpi xmlns:a14="http://schemas.microsoft.com/office/drawing/2010/main" val="0"/>
              </a:ext>
            </a:extLst>
          </a:blip>
          <a:srcRect t="9699" b="9699"/>
          <a:stretch>
            <a:fillRect/>
          </a:stretch>
        </p:blipFill>
        <p:spPr>
          <a:xfrm>
            <a:off x="0" y="914400"/>
            <a:ext cx="9245600" cy="4800600"/>
          </a:xfrm>
        </p:spPr>
      </p:pic>
    </p:spTree>
    <p:extLst>
      <p:ext uri="{BB962C8B-B14F-4D97-AF65-F5344CB8AC3E}">
        <p14:creationId xmlns:p14="http://schemas.microsoft.com/office/powerpoint/2010/main" val="10461309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610600" cy="609600"/>
          </a:xfrm>
        </p:spPr>
        <p:txBody>
          <a:bodyPr/>
          <a:lstStyle/>
          <a:p>
            <a:r>
              <a:rPr lang="en-US" dirty="0" smtClean="0"/>
              <a:t>The cosmological calendar – Last minute</a:t>
            </a:r>
            <a:endParaRPr lang="en-US" dirty="0"/>
          </a:p>
        </p:txBody>
      </p:sp>
      <p:cxnSp>
        <p:nvCxnSpPr>
          <p:cNvPr id="6" name="Straight Connector 5"/>
          <p:cNvCxnSpPr/>
          <p:nvPr/>
        </p:nvCxnSpPr>
        <p:spPr>
          <a:xfrm>
            <a:off x="0" y="5257800"/>
            <a:ext cx="9144000" cy="0"/>
          </a:xfrm>
          <a:prstGeom prst="line">
            <a:avLst/>
          </a:prstGeom>
          <a:ln w="76200" cmpd="sng"/>
        </p:spPr>
        <p:style>
          <a:lnRef idx="2">
            <a:schemeClr val="accent1"/>
          </a:lnRef>
          <a:fillRef idx="0">
            <a:schemeClr val="accent1"/>
          </a:fillRef>
          <a:effectRef idx="1">
            <a:schemeClr val="accent1"/>
          </a:effectRef>
          <a:fontRef idx="minor">
            <a:schemeClr val="tx1"/>
          </a:fontRef>
        </p:style>
      </p:cxnSp>
      <p:pic>
        <p:nvPicPr>
          <p:cNvPr id="10" name="Content Placeholder 9" descr="Screen Shot 2015-04-27 at 9.33.15 AM.png"/>
          <p:cNvPicPr>
            <a:picLocks noGrp="1" noChangeAspect="1"/>
          </p:cNvPicPr>
          <p:nvPr>
            <p:ph sz="quarter" idx="13"/>
          </p:nvPr>
        </p:nvPicPr>
        <p:blipFill>
          <a:blip r:embed="rId2">
            <a:extLst>
              <a:ext uri="{28A0092B-C50C-407E-A947-70E740481C1C}">
                <a14:useLocalDpi xmlns:a14="http://schemas.microsoft.com/office/drawing/2010/main" val="0"/>
              </a:ext>
            </a:extLst>
          </a:blip>
          <a:srcRect l="-7725" r="-7725"/>
          <a:stretch>
            <a:fillRect/>
          </a:stretch>
        </p:blipFill>
        <p:spPr>
          <a:xfrm>
            <a:off x="-685800" y="835269"/>
            <a:ext cx="10572044" cy="5489331"/>
          </a:xfrm>
        </p:spPr>
      </p:pic>
    </p:spTree>
    <p:extLst>
      <p:ext uri="{BB962C8B-B14F-4D97-AF65-F5344CB8AC3E}">
        <p14:creationId xmlns:p14="http://schemas.microsoft.com/office/powerpoint/2010/main" val="25726591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5842" name="Content Placeholder 2" descr="earthlights2_dmsp.jpg"/>
          <p:cNvPicPr>
            <a:picLocks noGrp="1" noChangeAspect="1"/>
          </p:cNvPicPr>
          <p:nvPr>
            <p:ph/>
          </p:nvPr>
        </p:nvPicPr>
        <p:blipFill>
          <a:blip r:embed="rId2">
            <a:extLst>
              <a:ext uri="{28A0092B-C50C-407E-A947-70E740481C1C}">
                <a14:useLocalDpi xmlns:a14="http://schemas.microsoft.com/office/drawing/2010/main" val="0"/>
              </a:ext>
            </a:extLst>
          </a:blip>
          <a:srcRect l="14583" r="14583"/>
          <a:stretch>
            <a:fillRect/>
          </a:stretch>
        </p:blipFill>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228600" y="0"/>
            <a:ext cx="7924800" cy="685800"/>
          </a:xfrm>
        </p:spPr>
        <p:txBody>
          <a:bodyPr>
            <a:normAutofit fontScale="90000"/>
          </a:bodyPr>
          <a:lstStyle/>
          <a:p>
            <a:pPr eaLnBrk="1" hangingPunct="1"/>
            <a:r>
              <a:rPr lang="en-US" dirty="0" smtClean="0">
                <a:latin typeface="Arial" charset="0"/>
                <a:ea typeface="ＭＳ Ｐゴシック" charset="0"/>
                <a:cs typeface="ＭＳ Ｐゴシック" charset="0"/>
              </a:rPr>
              <a:t>II. </a:t>
            </a:r>
            <a:r>
              <a:rPr lang="en-US" sz="4000" dirty="0">
                <a:solidFill>
                  <a:srgbClr val="F4BC40"/>
                </a:solidFill>
                <a:latin typeface="Arial" charset="0"/>
                <a:ea typeface="ＭＳ Ｐゴシック" charset="0"/>
                <a:cs typeface="ＭＳ Ｐゴシック" charset="0"/>
              </a:rPr>
              <a:t>The Drake Equation </a:t>
            </a:r>
          </a:p>
        </p:txBody>
      </p:sp>
      <p:sp>
        <p:nvSpPr>
          <p:cNvPr id="28675" name="Rectangle 3"/>
          <p:cNvSpPr>
            <a:spLocks noGrp="1" noChangeArrowheads="1"/>
          </p:cNvSpPr>
          <p:nvPr>
            <p:ph sz="quarter" idx="13"/>
          </p:nvPr>
        </p:nvSpPr>
        <p:spPr>
          <a:xfrm>
            <a:off x="228600" y="2053772"/>
            <a:ext cx="8915400" cy="4804228"/>
          </a:xfrm>
        </p:spPr>
        <p:txBody>
          <a:bodyPr>
            <a:normAutofit fontScale="92500" lnSpcReduction="20000"/>
          </a:bodyPr>
          <a:lstStyle/>
          <a:p>
            <a:pPr marL="0" indent="0" eaLnBrk="1" hangingPunct="1">
              <a:buNone/>
            </a:pPr>
            <a:r>
              <a:rPr lang="en-US" sz="4000" dirty="0" smtClean="0">
                <a:solidFill>
                  <a:schemeClr val="tx2"/>
                </a:solidFill>
                <a:latin typeface="Arial" charset="0"/>
                <a:ea typeface="ＭＳ Ｐゴシック" charset="0"/>
                <a:cs typeface="ＭＳ Ｐゴシック" charset="0"/>
              </a:rPr>
              <a:t>A. </a:t>
            </a:r>
            <a:r>
              <a:rPr lang="en-US" sz="4000" dirty="0" smtClean="0">
                <a:latin typeface="Arial" charset="0"/>
                <a:ea typeface="ＭＳ Ｐゴシック" charset="0"/>
                <a:cs typeface="ＭＳ Ｐゴシック" charset="0"/>
              </a:rPr>
              <a:t>Has no answer – just an estimate</a:t>
            </a:r>
            <a:endParaRPr lang="en-US" sz="4000" dirty="0">
              <a:latin typeface="Arial" charset="0"/>
              <a:ea typeface="ＭＳ Ｐゴシック" charset="0"/>
              <a:cs typeface="ＭＳ Ｐゴシック" charset="0"/>
            </a:endParaRPr>
          </a:p>
          <a:p>
            <a:pPr marL="0" indent="0" eaLnBrk="1" hangingPunct="1">
              <a:buNone/>
            </a:pPr>
            <a:r>
              <a:rPr lang="en-US" sz="4300" dirty="0" smtClean="0">
                <a:latin typeface="Arial" charset="0"/>
                <a:ea typeface="ＭＳ Ｐゴシック" charset="0"/>
                <a:cs typeface="ＭＳ Ｐゴシック" charset="0"/>
              </a:rPr>
              <a:t>  1. Divides a large </a:t>
            </a:r>
            <a:r>
              <a:rPr lang="en-US" sz="4300" dirty="0">
                <a:latin typeface="Arial" charset="0"/>
                <a:ea typeface="ＭＳ Ｐゴシック" charset="0"/>
                <a:cs typeface="ＭＳ Ｐゴシック" charset="0"/>
              </a:rPr>
              <a:t>question into </a:t>
            </a:r>
            <a:r>
              <a:rPr lang="en-US" sz="4300" dirty="0" smtClean="0">
                <a:latin typeface="Arial" charset="0"/>
                <a:ea typeface="ＭＳ Ｐゴシック" charset="0"/>
                <a:cs typeface="ＭＳ Ｐゴシック" charset="0"/>
              </a:rPr>
              <a:t>a </a:t>
            </a:r>
          </a:p>
          <a:p>
            <a:pPr marL="0" indent="0" eaLnBrk="1" hangingPunct="1">
              <a:buNone/>
            </a:pPr>
            <a:r>
              <a:rPr lang="en-US" sz="4300" dirty="0">
                <a:latin typeface="Arial" charset="0"/>
                <a:ea typeface="ＭＳ Ｐゴシック" charset="0"/>
                <a:cs typeface="ＭＳ Ｐゴシック" charset="0"/>
              </a:rPr>
              <a:t> </a:t>
            </a:r>
            <a:r>
              <a:rPr lang="en-US" sz="4300" dirty="0" smtClean="0">
                <a:latin typeface="Arial" charset="0"/>
                <a:ea typeface="ＭＳ Ｐゴシック" charset="0"/>
                <a:cs typeface="ＭＳ Ｐゴシック" charset="0"/>
              </a:rPr>
              <a:t>    series of smaller </a:t>
            </a:r>
            <a:r>
              <a:rPr lang="en-US" sz="4300" dirty="0">
                <a:latin typeface="Arial" charset="0"/>
                <a:ea typeface="ＭＳ Ｐゴシック" charset="0"/>
                <a:cs typeface="ＭＳ Ｐゴシック" charset="0"/>
              </a:rPr>
              <a:t>ones</a:t>
            </a:r>
          </a:p>
          <a:p>
            <a:pPr marL="0" indent="0" eaLnBrk="1" hangingPunct="1">
              <a:buNone/>
            </a:pPr>
            <a:r>
              <a:rPr lang="en-US" sz="4300" dirty="0">
                <a:latin typeface="Arial" charset="0"/>
                <a:ea typeface="ＭＳ Ｐゴシック" charset="0"/>
                <a:cs typeface="ＭＳ Ｐゴシック" charset="0"/>
              </a:rPr>
              <a:t> </a:t>
            </a:r>
            <a:r>
              <a:rPr lang="en-US" sz="4300" dirty="0" smtClean="0">
                <a:latin typeface="Arial" charset="0"/>
                <a:ea typeface="ＭＳ Ｐゴシック" charset="0"/>
                <a:cs typeface="ＭＳ Ｐゴシック" charset="0"/>
              </a:rPr>
              <a:t> 2. </a:t>
            </a:r>
            <a:r>
              <a:rPr lang="en-US" sz="4300" u="sng" dirty="0" smtClean="0">
                <a:latin typeface="Arial" charset="0"/>
                <a:ea typeface="ＭＳ Ｐゴシック" charset="0"/>
                <a:cs typeface="ＭＳ Ｐゴシック" charset="0"/>
              </a:rPr>
              <a:t>Estimates</a:t>
            </a:r>
            <a:r>
              <a:rPr lang="en-US" sz="4300" dirty="0" smtClean="0">
                <a:latin typeface="Arial" charset="0"/>
                <a:ea typeface="ＭＳ Ｐゴシック" charset="0"/>
                <a:cs typeface="ＭＳ Ｐゴシック" charset="0"/>
              </a:rPr>
              <a:t> the number </a:t>
            </a:r>
            <a:r>
              <a:rPr lang="en-US" sz="4300" dirty="0">
                <a:latin typeface="Arial" charset="0"/>
                <a:ea typeface="ＭＳ Ｐゴシック" charset="0"/>
                <a:cs typeface="ＭＳ Ｐゴシック" charset="0"/>
              </a:rPr>
              <a:t>(</a:t>
            </a:r>
            <a:r>
              <a:rPr lang="en-US" sz="4300" dirty="0">
                <a:solidFill>
                  <a:schemeClr val="accent2"/>
                </a:solidFill>
                <a:latin typeface="Arial" charset="0"/>
                <a:ea typeface="ＭＳ Ｐゴシック" charset="0"/>
                <a:cs typeface="ＭＳ Ｐゴシック" charset="0"/>
              </a:rPr>
              <a:t>N</a:t>
            </a:r>
            <a:r>
              <a:rPr lang="en-US" sz="4300" dirty="0">
                <a:latin typeface="Arial" charset="0"/>
                <a:ea typeface="ＭＳ Ｐゴシック" charset="0"/>
                <a:cs typeface="ＭＳ Ｐゴシック" charset="0"/>
              </a:rPr>
              <a:t>) of </a:t>
            </a:r>
            <a:endParaRPr lang="en-US" sz="4300" dirty="0" smtClean="0">
              <a:latin typeface="Arial" charset="0"/>
              <a:ea typeface="ＭＳ Ｐゴシック" charset="0"/>
              <a:cs typeface="ＭＳ Ｐゴシック" charset="0"/>
            </a:endParaRPr>
          </a:p>
          <a:p>
            <a:pPr marL="0" indent="0" eaLnBrk="1" hangingPunct="1">
              <a:buNone/>
            </a:pPr>
            <a:r>
              <a:rPr lang="en-US" sz="4300" dirty="0">
                <a:latin typeface="Arial" charset="0"/>
                <a:ea typeface="ＭＳ Ｐゴシック" charset="0"/>
                <a:cs typeface="ＭＳ Ｐゴシック" charset="0"/>
              </a:rPr>
              <a:t> </a:t>
            </a:r>
            <a:r>
              <a:rPr lang="en-US" sz="4300" dirty="0" smtClean="0">
                <a:latin typeface="Arial" charset="0"/>
                <a:ea typeface="ＭＳ Ｐゴシック" charset="0"/>
                <a:cs typeface="ＭＳ Ｐゴシック" charset="0"/>
              </a:rPr>
              <a:t>     advanced civilizations in the </a:t>
            </a:r>
          </a:p>
          <a:p>
            <a:pPr marL="0" indent="0" eaLnBrk="1" hangingPunct="1">
              <a:buNone/>
            </a:pPr>
            <a:r>
              <a:rPr lang="en-US" sz="4300" dirty="0">
                <a:latin typeface="Arial" charset="0"/>
                <a:ea typeface="ＭＳ Ｐゴシック" charset="0"/>
                <a:cs typeface="ＭＳ Ｐゴシック" charset="0"/>
              </a:rPr>
              <a:t> </a:t>
            </a:r>
            <a:r>
              <a:rPr lang="en-US" sz="4300" dirty="0" smtClean="0">
                <a:latin typeface="Arial" charset="0"/>
                <a:ea typeface="ＭＳ Ｐゴシック" charset="0"/>
                <a:cs typeface="ＭＳ Ｐゴシック" charset="0"/>
              </a:rPr>
              <a:t>     Milky Way today</a:t>
            </a:r>
            <a:endParaRPr lang="en-US" sz="4300" dirty="0">
              <a:latin typeface="Arial" charset="0"/>
              <a:ea typeface="ＭＳ Ｐゴシック" charset="0"/>
              <a:cs typeface="ＭＳ Ｐゴシック" charset="0"/>
            </a:endParaRPr>
          </a:p>
          <a:p>
            <a:pPr marL="0" indent="0" eaLnBrk="1" hangingPunct="1">
              <a:buNone/>
            </a:pPr>
            <a:r>
              <a:rPr lang="en-US" sz="4400" dirty="0" smtClean="0">
                <a:solidFill>
                  <a:srgbClr val="F4BC40"/>
                </a:solidFill>
                <a:latin typeface="Arial" charset="0"/>
                <a:ea typeface="ＭＳ Ｐゴシック" charset="0"/>
                <a:cs typeface="ＭＳ Ｐゴシック" charset="0"/>
              </a:rPr>
              <a:t>B. </a:t>
            </a:r>
            <a:r>
              <a:rPr lang="en-US" sz="4400" dirty="0" smtClean="0">
                <a:latin typeface="Arial" charset="0"/>
                <a:ea typeface="ＭＳ Ｐゴシック" charset="0"/>
                <a:cs typeface="ＭＳ Ｐゴシック" charset="0"/>
              </a:rPr>
              <a:t>The terms</a:t>
            </a:r>
            <a:r>
              <a:rPr lang="en-US" sz="4400" dirty="0">
                <a:latin typeface="Arial" charset="0"/>
                <a:ea typeface="ＭＳ Ｐゴシック" charset="0"/>
                <a:cs typeface="ＭＳ Ｐゴシック" charset="0"/>
              </a:rPr>
              <a:t> </a:t>
            </a:r>
            <a:r>
              <a:rPr lang="en-US" sz="4400" dirty="0" smtClean="0">
                <a:latin typeface="Arial" charset="0"/>
                <a:ea typeface="ＭＳ Ｐゴシック" charset="0"/>
                <a:cs typeface="ＭＳ Ｐゴシック" charset="0"/>
              </a:rPr>
              <a:t>of the equation</a:t>
            </a:r>
            <a:endParaRPr lang="en-US" sz="4400" dirty="0">
              <a:latin typeface="Arial" charset="0"/>
              <a:ea typeface="ＭＳ Ｐゴシック" charset="0"/>
              <a:cs typeface="ＭＳ Ｐゴシック" charset="0"/>
            </a:endParaRPr>
          </a:p>
        </p:txBody>
      </p:sp>
      <p:pic>
        <p:nvPicPr>
          <p:cNvPr id="2" name="Picture 1" descr="Drake Equ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914400"/>
            <a:ext cx="6480048" cy="899160"/>
          </a:xfrm>
          <a:prstGeom prst="rect">
            <a:avLst/>
          </a:prstGeom>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9"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strips(upLeft)">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9"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strips(upLeft)">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9"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strips(upLeft)">
                                      <p:cBhvr>
                                        <p:cTn id="17" dur="500"/>
                                        <p:tgtEl>
                                          <p:spTgt spid="286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9"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strips(upLeft)">
                                      <p:cBhvr>
                                        <p:cTn id="22" dur="500"/>
                                        <p:tgtEl>
                                          <p:spTgt spid="28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9" fill="hold" grpId="0"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strips(upLeft)">
                                      <p:cBhvr>
                                        <p:cTn id="27" dur="500"/>
                                        <p:tgtEl>
                                          <p:spTgt spid="286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grpId="0" nodeType="clickEffect">
                                  <p:stCondLst>
                                    <p:cond delay="0"/>
                                  </p:stCondLst>
                                  <p:childTnLst>
                                    <p:set>
                                      <p:cBhvr>
                                        <p:cTn id="31" dur="1" fill="hold">
                                          <p:stCondLst>
                                            <p:cond delay="0"/>
                                          </p:stCondLst>
                                        </p:cTn>
                                        <p:tgtEl>
                                          <p:spTgt spid="28675">
                                            <p:txEl>
                                              <p:pRg st="5" end="5"/>
                                            </p:txEl>
                                          </p:spTgt>
                                        </p:tgtEl>
                                        <p:attrNameLst>
                                          <p:attrName>style.visibility</p:attrName>
                                        </p:attrNameLst>
                                      </p:cBhvr>
                                      <p:to>
                                        <p:strVal val="visible"/>
                                      </p:to>
                                    </p:set>
                                    <p:animEffect transition="in" filter="strips(upLeft)">
                                      <p:cBhvr>
                                        <p:cTn id="32" dur="500"/>
                                        <p:tgtEl>
                                          <p:spTgt spid="2867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9" fill="hold" grpId="0" nodeType="clickEffect">
                                  <p:stCondLst>
                                    <p:cond delay="0"/>
                                  </p:stCondLst>
                                  <p:childTnLst>
                                    <p:set>
                                      <p:cBhvr>
                                        <p:cTn id="36" dur="1" fill="hold">
                                          <p:stCondLst>
                                            <p:cond delay="0"/>
                                          </p:stCondLst>
                                        </p:cTn>
                                        <p:tgtEl>
                                          <p:spTgt spid="28675">
                                            <p:txEl>
                                              <p:pRg st="6" end="6"/>
                                            </p:txEl>
                                          </p:spTgt>
                                        </p:tgtEl>
                                        <p:attrNameLst>
                                          <p:attrName>style.visibility</p:attrName>
                                        </p:attrNameLst>
                                      </p:cBhvr>
                                      <p:to>
                                        <p:strVal val="visible"/>
                                      </p:to>
                                    </p:set>
                                    <p:animEffect transition="in" filter="strips(upLeft)">
                                      <p:cBhvr>
                                        <p:cTn id="37" dur="500"/>
                                        <p:tgtEl>
                                          <p:spTgt spid="286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10.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ppt/theme/themeOverride11.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ppt/theme/themeOverride12.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ppt/theme/themeOverride13.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14.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15.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16.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17.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ppt/theme/themeOverride18.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19.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2.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20.xml><?xml version="1.0" encoding="utf-8"?>
<a:themeOverride xmlns:a="http://schemas.openxmlformats.org/drawingml/2006/main">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themeOverride>
</file>

<file path=ppt/theme/themeOverride21.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22.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23.xml><?xml version="1.0" encoding="utf-8"?>
<a:themeOverride xmlns:a="http://schemas.openxmlformats.org/drawingml/2006/main">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themeOverride>
</file>

<file path=ppt/theme/themeOverride24.xml><?xml version="1.0" encoding="utf-8"?>
<a:themeOverride xmlns:a="http://schemas.openxmlformats.org/drawingml/2006/main">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themeOverride>
</file>

<file path=ppt/theme/themeOverride25.xml><?xml version="1.0" encoding="utf-8"?>
<a:themeOverride xmlns:a="http://schemas.openxmlformats.org/drawingml/2006/main">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themeOverride>
</file>

<file path=ppt/theme/themeOverride26.xml><?xml version="1.0" encoding="utf-8"?>
<a:themeOverride xmlns:a="http://schemas.openxmlformats.org/drawingml/2006/main">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themeOverride>
</file>

<file path=ppt/theme/themeOverride3.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4.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5.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6.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7.xml><?xml version="1.0" encoding="utf-8"?>
<a:themeOverride xmlns:a="http://schemas.openxmlformats.org/drawingml/2006/main">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themeOverride>
</file>

<file path=ppt/theme/themeOverride8.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ppt/theme/themeOverride9.xml><?xml version="1.0" encoding="utf-8"?>
<a:themeOverride xmlns:a="http://schemas.openxmlformats.org/drawingml/2006/main">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themeOverride>
</file>

<file path=docProps/app.xml><?xml version="1.0" encoding="utf-8"?>
<Properties xmlns="http://schemas.openxmlformats.org/officeDocument/2006/extended-properties" xmlns:vt="http://schemas.openxmlformats.org/officeDocument/2006/docPropsVTypes">
  <Template>Horizon.thmx</Template>
  <TotalTime>18888</TotalTime>
  <Words>954</Words>
  <Application>Microsoft Macintosh PowerPoint</Application>
  <PresentationFormat>On-screen Show (4:3)</PresentationFormat>
  <Paragraphs>194</Paragraphs>
  <Slides>42</Slides>
  <Notes>28</Notes>
  <HiddenSlides>0</HiddenSlides>
  <MMClips>6</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Horizon</vt:lpstr>
      <vt:lpstr>Life in the                    Universe?</vt:lpstr>
      <vt:lpstr>PowerPoint Presentation</vt:lpstr>
      <vt:lpstr>I. Cosmic Calendar:</vt:lpstr>
      <vt:lpstr>The cosmological calendar</vt:lpstr>
      <vt:lpstr>The cosmological calendar</vt:lpstr>
      <vt:lpstr>The cosmological calendar – Dec. 31st</vt:lpstr>
      <vt:lpstr>The cosmological calendar – Last minute</vt:lpstr>
      <vt:lpstr>PowerPoint Presentation</vt:lpstr>
      <vt:lpstr>II. The Drake Equation </vt:lpstr>
      <vt:lpstr>1. R* - # of stars in our galaxy </vt:lpstr>
      <vt:lpstr>PowerPoint Presentation</vt:lpstr>
      <vt:lpstr>PowerPoint Presentation</vt:lpstr>
      <vt:lpstr>4. fE – Fraction of Earth-like          Planets per Solar System </vt:lpstr>
      <vt:lpstr>PowerPoint Presentation</vt:lpstr>
      <vt:lpstr>c. What is meant by “earth-like”?</vt:lpstr>
      <vt:lpstr>  ii. Europa    – ocean vents?</vt:lpstr>
      <vt:lpstr>iii. Enceladus    - water geysers</vt:lpstr>
      <vt:lpstr>iv. Titan   - carbon, but colD(!)</vt:lpstr>
      <vt:lpstr>v. Ganymede  2014 - layers of ice and water?</vt:lpstr>
      <vt:lpstr>5. fL - Fraction of habitable       planets which have LIFE      </vt:lpstr>
      <vt:lpstr>PowerPoint Presentation</vt:lpstr>
      <vt:lpstr>PowerPoint Presentation</vt:lpstr>
      <vt:lpstr>PowerPoint Presentation</vt:lpstr>
      <vt:lpstr>PowerPoint Presentation</vt:lpstr>
      <vt:lpstr>PowerPoint Presentation</vt:lpstr>
      <vt:lpstr>6. fI - Fraction of Worlds that            Develop Intelligent Life</vt:lpstr>
      <vt:lpstr>PowerPoint Presentation</vt:lpstr>
      <vt:lpstr>PowerPoint Presentation</vt:lpstr>
      <vt:lpstr>Dolphin Intelligence in Action</vt:lpstr>
      <vt:lpstr>7. fT - Fraction w/ technology</vt:lpstr>
      <vt:lpstr>Tool Usage in Chimps</vt:lpstr>
      <vt:lpstr>2001: A Space odyssey</vt:lpstr>
      <vt:lpstr>PowerPoint Presentation</vt:lpstr>
      <vt:lpstr>8. L – Lifetime of technologically-         advanced civilizations</vt:lpstr>
      <vt:lpstr>PowerPoint Presentation</vt:lpstr>
      <vt:lpstr>III. The Search for Extraterrestrial Intelligence</vt:lpstr>
      <vt:lpstr>B. The fermi paradox</vt:lpstr>
      <vt:lpstr>C. Do we want E.T. to find us? </vt:lpstr>
      <vt:lpstr>D. Radio broadcasts</vt:lpstr>
      <vt:lpstr>Contact 1997</vt:lpstr>
      <vt:lpstr>Timeline of scientific discovery</vt:lpstr>
      <vt:lpstr>PowerPoint Presentation</vt:lpstr>
    </vt:vector>
  </TitlesOfParts>
  <Company>SBBC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28 Life in the Universe?</dc:title>
  <dc:creator>MSD High School</dc:creator>
  <cp:lastModifiedBy>Kyle  Jeter</cp:lastModifiedBy>
  <cp:revision>101</cp:revision>
  <dcterms:created xsi:type="dcterms:W3CDTF">2011-05-18T17:23:07Z</dcterms:created>
  <dcterms:modified xsi:type="dcterms:W3CDTF">2015-05-13T23:46:20Z</dcterms:modified>
</cp:coreProperties>
</file>